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1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E959718E-EFD1-41B5-B85C-6DD2B3A2855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4978400" y="3272387"/>
            <a:ext cx="3827920" cy="774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r>
              <a:rPr lang="en-US" sz="2200" b="1" strike="noStrike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Ming-</a:t>
            </a:r>
            <a:r>
              <a:rPr lang="en-US" sz="2200" b="1" strike="noStrike" spc="-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</a:t>
            </a:r>
            <a:r>
              <a:rPr lang="en-US" sz="2200" b="1" strike="noStrike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“Allen” Chou</a:t>
            </a:r>
            <a:endParaRPr lang="en-US" sz="22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200" b="1" strike="noStrike" spc="-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周明倫</a:t>
            </a:r>
            <a:endParaRPr lang="en-US" sz="22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Line 2"/>
          <p:cNvSpPr/>
          <p:nvPr/>
        </p:nvSpPr>
        <p:spPr>
          <a:xfrm>
            <a:off x="1334880" y="3144947"/>
            <a:ext cx="7406640" cy="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3" name="Group 3"/>
          <p:cNvGrpSpPr/>
          <p:nvPr/>
        </p:nvGrpSpPr>
        <p:grpSpPr>
          <a:xfrm>
            <a:off x="1263109" y="1908622"/>
            <a:ext cx="4766400" cy="831960"/>
            <a:chOff x="1324080" y="1744560"/>
            <a:chExt cx="4766400" cy="831960"/>
          </a:xfrm>
        </p:grpSpPr>
        <p:sp>
          <p:nvSpPr>
            <p:cNvPr id="44" name="TextShape 4"/>
            <p:cNvSpPr txBox="1"/>
            <p:nvPr/>
          </p:nvSpPr>
          <p:spPr>
            <a:xfrm>
              <a:off x="1324080" y="1744560"/>
              <a:ext cx="2286000" cy="765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US" sz="4000" b="1" strike="noStrike" spc="-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平行化</a:t>
              </a:r>
              <a:endParaRPr lang="en-US" sz="4000" b="0" strike="noStrike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Shape 5"/>
            <p:cNvSpPr txBox="1"/>
            <p:nvPr/>
          </p:nvSpPr>
          <p:spPr>
            <a:xfrm>
              <a:off x="3804480" y="1744920"/>
              <a:ext cx="2286000" cy="765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US" sz="4000" b="1" strike="noStrike" spc="-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時間切割</a:t>
              </a:r>
              <a:endParaRPr lang="en-US" sz="4000" b="0" strike="noStrike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TextShape 6"/>
            <p:cNvSpPr txBox="1"/>
            <p:nvPr/>
          </p:nvSpPr>
          <p:spPr>
            <a:xfrm>
              <a:off x="3116880" y="1810800"/>
              <a:ext cx="2286000" cy="765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US" sz="3500" b="1" strike="noStrike" spc="-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與</a:t>
              </a:r>
              <a:endParaRPr lang="en-US" sz="3500" b="0" strike="noStrike" spc="-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7" name="TextShape 7"/>
          <p:cNvSpPr txBox="1"/>
          <p:nvPr/>
        </p:nvSpPr>
        <p:spPr>
          <a:xfrm>
            <a:off x="1709811" y="2603839"/>
            <a:ext cx="7096509" cy="515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r>
              <a:rPr lang="en-US" sz="2200" b="1" strike="noStrike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Techniques: Parallelization &amp; Time Slicing</a:t>
            </a:r>
            <a:endParaRPr lang="en-US" sz="2200" b="0" strike="noStrike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6AE2DA44-A769-4F2E-9E24-F059A9CA0370}"/>
              </a:ext>
            </a:extLst>
          </p:cNvPr>
          <p:cNvSpPr txBox="1"/>
          <p:nvPr/>
        </p:nvSpPr>
        <p:spPr>
          <a:xfrm>
            <a:off x="1255088" y="1450315"/>
            <a:ext cx="1950092" cy="52454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zh-TW" altLang="en-US" sz="2800" b="1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優化技巧：</a:t>
            </a:r>
            <a:endParaRPr lang="en-US" sz="2800" b="1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1106280" y="91440"/>
            <a:ext cx="7863840" cy="548640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1244160" y="3017520"/>
            <a:ext cx="7689960" cy="173736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40640" y="441360"/>
            <a:ext cx="2759760" cy="83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800" b="1" strike="noStrike" spc="-1" dirty="0" err="1">
                <a:solidFill>
                  <a:schemeClr val="bg1"/>
                </a:solidFill>
                <a:latin typeface="Calibri"/>
                <a:ea typeface="Calibri"/>
              </a:rPr>
              <a:t>多執行緒</a:t>
            </a:r>
            <a:endParaRPr lang="en-US" sz="28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20" name="Picture 119"/>
          <p:cNvPicPr/>
          <p:nvPr/>
        </p:nvPicPr>
        <p:blipFill>
          <a:blip r:embed="rId2"/>
          <a:stretch/>
        </p:blipFill>
        <p:spPr>
          <a:xfrm>
            <a:off x="2299680" y="1785240"/>
            <a:ext cx="5477040" cy="281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184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TextShape 2"/>
          <p:cNvSpPr txBox="1"/>
          <p:nvPr/>
        </p:nvSpPr>
        <p:spPr>
          <a:xfrm>
            <a:off x="1097280" y="156600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TextShape 3"/>
          <p:cNvSpPr txBox="1"/>
          <p:nvPr/>
        </p:nvSpPr>
        <p:spPr>
          <a:xfrm>
            <a:off x="2160" y="1419120"/>
            <a:ext cx="10951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主執行緒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24" name="TextShape 4"/>
          <p:cNvSpPr txBox="1"/>
          <p:nvPr/>
        </p:nvSpPr>
        <p:spPr>
          <a:xfrm>
            <a:off x="225000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0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25" name="TextShape 5"/>
          <p:cNvSpPr txBox="1"/>
          <p:nvPr/>
        </p:nvSpPr>
        <p:spPr>
          <a:xfrm>
            <a:off x="766008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1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26" name="TextShape 6"/>
          <p:cNvSpPr txBox="1"/>
          <p:nvPr/>
        </p:nvSpPr>
        <p:spPr>
          <a:xfrm>
            <a:off x="440640" y="441360"/>
            <a:ext cx="5960160" cy="838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800" b="1" strike="noStrike" spc="-1" dirty="0" err="1">
                <a:solidFill>
                  <a:schemeClr val="bg1"/>
                </a:solidFill>
                <a:latin typeface="Calibri"/>
                <a:ea typeface="Calibri"/>
              </a:rPr>
              <a:t>延遲結果蒐集</a:t>
            </a:r>
            <a:r>
              <a:rPr lang="en-US" sz="2800" b="1" strike="noStrike" spc="-1" dirty="0">
                <a:solidFill>
                  <a:schemeClr val="bg1"/>
                </a:solidFill>
                <a:latin typeface="Calibri"/>
                <a:ea typeface="Calibri"/>
              </a:rPr>
              <a:t>(</a:t>
            </a:r>
            <a:r>
              <a:rPr lang="en-US" sz="2800" b="1" strike="noStrike" spc="-1" dirty="0" err="1">
                <a:solidFill>
                  <a:schemeClr val="bg1"/>
                </a:solidFill>
                <a:latin typeface="Calibri"/>
                <a:ea typeface="Calibri"/>
              </a:rPr>
              <a:t>異步</a:t>
            </a:r>
            <a:r>
              <a:rPr lang="en-US" sz="2800" b="1" spc="-1" dirty="0">
                <a:solidFill>
                  <a:schemeClr val="bg1"/>
                </a:solidFill>
                <a:latin typeface="Calibri"/>
                <a:ea typeface="Calibri"/>
              </a:rPr>
              <a:t>)</a:t>
            </a:r>
            <a:endParaRPr lang="en-US" sz="28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0" y="328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TextShape 8"/>
          <p:cNvSpPr txBox="1"/>
          <p:nvPr/>
        </p:nvSpPr>
        <p:spPr>
          <a:xfrm>
            <a:off x="2160" y="285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29" name="CustomShape 9"/>
          <p:cNvSpPr/>
          <p:nvPr/>
        </p:nvSpPr>
        <p:spPr>
          <a:xfrm>
            <a:off x="0" y="472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TextShape 10"/>
          <p:cNvSpPr txBox="1"/>
          <p:nvPr/>
        </p:nvSpPr>
        <p:spPr>
          <a:xfrm>
            <a:off x="2160" y="429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31" name="CustomShape 11"/>
          <p:cNvSpPr/>
          <p:nvPr/>
        </p:nvSpPr>
        <p:spPr>
          <a:xfrm>
            <a:off x="5861520" y="3383280"/>
            <a:ext cx="548640" cy="365760"/>
          </a:xfrm>
          <a:custGeom>
            <a:avLst/>
            <a:gdLst/>
            <a:ahLst/>
            <a:cxnLst/>
            <a:rect l="0" t="0" r="r" b="b"/>
            <a:pathLst>
              <a:path w="152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1355" y="1017"/>
                </a:lnTo>
                <a:lnTo>
                  <a:pt x="1356" y="1017"/>
                </a:lnTo>
                <a:cubicBezTo>
                  <a:pt x="1385" y="1017"/>
                  <a:pt x="1414" y="1009"/>
                  <a:pt x="1440" y="994"/>
                </a:cubicBezTo>
                <a:cubicBezTo>
                  <a:pt x="1466" y="979"/>
                  <a:pt x="1487" y="958"/>
                  <a:pt x="1502" y="932"/>
                </a:cubicBezTo>
                <a:cubicBezTo>
                  <a:pt x="1517" y="906"/>
                  <a:pt x="1525" y="877"/>
                  <a:pt x="1525" y="848"/>
                </a:cubicBezTo>
                <a:lnTo>
                  <a:pt x="1525" y="169"/>
                </a:lnTo>
                <a:lnTo>
                  <a:pt x="1525" y="170"/>
                </a:lnTo>
                <a:lnTo>
                  <a:pt x="1525" y="170"/>
                </a:lnTo>
                <a:cubicBezTo>
                  <a:pt x="1525" y="140"/>
                  <a:pt x="1517" y="111"/>
                  <a:pt x="1502" y="85"/>
                </a:cubicBezTo>
                <a:cubicBezTo>
                  <a:pt x="1487" y="59"/>
                  <a:pt x="1466" y="38"/>
                  <a:pt x="1440" y="23"/>
                </a:cubicBezTo>
                <a:cubicBezTo>
                  <a:pt x="1414" y="8"/>
                  <a:pt x="1385" y="0"/>
                  <a:pt x="135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12"/>
          <p:cNvSpPr/>
          <p:nvPr/>
        </p:nvSpPr>
        <p:spPr>
          <a:xfrm>
            <a:off x="5861520" y="4810320"/>
            <a:ext cx="548640" cy="365760"/>
          </a:xfrm>
          <a:custGeom>
            <a:avLst/>
            <a:gdLst/>
            <a:ahLst/>
            <a:cxnLst/>
            <a:rect l="0" t="0" r="r" b="b"/>
            <a:pathLst>
              <a:path w="152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1355" y="1017"/>
                </a:lnTo>
                <a:lnTo>
                  <a:pt x="1356" y="1017"/>
                </a:lnTo>
                <a:cubicBezTo>
                  <a:pt x="1385" y="1017"/>
                  <a:pt x="1414" y="1009"/>
                  <a:pt x="1440" y="994"/>
                </a:cubicBezTo>
                <a:cubicBezTo>
                  <a:pt x="1466" y="979"/>
                  <a:pt x="1487" y="958"/>
                  <a:pt x="1502" y="932"/>
                </a:cubicBezTo>
                <a:cubicBezTo>
                  <a:pt x="1517" y="906"/>
                  <a:pt x="1525" y="877"/>
                  <a:pt x="1525" y="848"/>
                </a:cubicBezTo>
                <a:lnTo>
                  <a:pt x="1525" y="169"/>
                </a:lnTo>
                <a:lnTo>
                  <a:pt x="1525" y="170"/>
                </a:lnTo>
                <a:lnTo>
                  <a:pt x="1525" y="170"/>
                </a:lnTo>
                <a:cubicBezTo>
                  <a:pt x="1525" y="140"/>
                  <a:pt x="1517" y="111"/>
                  <a:pt x="1502" y="85"/>
                </a:cubicBezTo>
                <a:cubicBezTo>
                  <a:pt x="1487" y="59"/>
                  <a:pt x="1466" y="38"/>
                  <a:pt x="1440" y="23"/>
                </a:cubicBezTo>
                <a:cubicBezTo>
                  <a:pt x="1414" y="8"/>
                  <a:pt x="1385" y="0"/>
                  <a:pt x="135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13"/>
          <p:cNvSpPr/>
          <p:nvPr/>
        </p:nvSpPr>
        <p:spPr>
          <a:xfrm>
            <a:off x="5952960" y="3430440"/>
            <a:ext cx="91440" cy="263160"/>
          </a:xfrm>
          <a:custGeom>
            <a:avLst/>
            <a:gdLst/>
            <a:ahLst/>
            <a:cxnLst/>
            <a:rect l="0" t="0" r="r" b="b"/>
            <a:pathLst>
              <a:path w="256" h="733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9"/>
                </a:lnTo>
                <a:lnTo>
                  <a:pt x="0" y="690"/>
                </a:lnTo>
                <a:cubicBezTo>
                  <a:pt x="0" y="697"/>
                  <a:pt x="2" y="704"/>
                  <a:pt x="6" y="711"/>
                </a:cubicBezTo>
                <a:cubicBezTo>
                  <a:pt x="9" y="717"/>
                  <a:pt x="15" y="723"/>
                  <a:pt x="21" y="726"/>
                </a:cubicBezTo>
                <a:cubicBezTo>
                  <a:pt x="28" y="730"/>
                  <a:pt x="35" y="732"/>
                  <a:pt x="43" y="732"/>
                </a:cubicBezTo>
                <a:lnTo>
                  <a:pt x="212" y="732"/>
                </a:lnTo>
                <a:lnTo>
                  <a:pt x="213" y="732"/>
                </a:lnTo>
                <a:cubicBezTo>
                  <a:pt x="220" y="732"/>
                  <a:pt x="227" y="730"/>
                  <a:pt x="234" y="726"/>
                </a:cubicBezTo>
                <a:cubicBezTo>
                  <a:pt x="240" y="723"/>
                  <a:pt x="246" y="717"/>
                  <a:pt x="249" y="711"/>
                </a:cubicBezTo>
                <a:cubicBezTo>
                  <a:pt x="253" y="704"/>
                  <a:pt x="255" y="697"/>
                  <a:pt x="255" y="690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BBE33D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4"/>
          <p:cNvSpPr/>
          <p:nvPr/>
        </p:nvSpPr>
        <p:spPr>
          <a:xfrm>
            <a:off x="6097320" y="343080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5"/>
          <p:cNvSpPr/>
          <p:nvPr/>
        </p:nvSpPr>
        <p:spPr>
          <a:xfrm>
            <a:off x="6241320" y="343080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6"/>
          <p:cNvSpPr/>
          <p:nvPr/>
        </p:nvSpPr>
        <p:spPr>
          <a:xfrm>
            <a:off x="5953320" y="4870800"/>
            <a:ext cx="91440" cy="263160"/>
          </a:xfrm>
          <a:custGeom>
            <a:avLst/>
            <a:gdLst/>
            <a:ahLst/>
            <a:cxnLst/>
            <a:rect l="0" t="0" r="r" b="b"/>
            <a:pathLst>
              <a:path w="256" h="733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9"/>
                </a:lnTo>
                <a:lnTo>
                  <a:pt x="0" y="690"/>
                </a:lnTo>
                <a:cubicBezTo>
                  <a:pt x="0" y="697"/>
                  <a:pt x="2" y="704"/>
                  <a:pt x="6" y="711"/>
                </a:cubicBezTo>
                <a:cubicBezTo>
                  <a:pt x="9" y="717"/>
                  <a:pt x="15" y="723"/>
                  <a:pt x="21" y="726"/>
                </a:cubicBezTo>
                <a:cubicBezTo>
                  <a:pt x="28" y="730"/>
                  <a:pt x="35" y="732"/>
                  <a:pt x="43" y="732"/>
                </a:cubicBezTo>
                <a:lnTo>
                  <a:pt x="212" y="732"/>
                </a:lnTo>
                <a:lnTo>
                  <a:pt x="213" y="732"/>
                </a:lnTo>
                <a:cubicBezTo>
                  <a:pt x="220" y="732"/>
                  <a:pt x="227" y="730"/>
                  <a:pt x="234" y="726"/>
                </a:cubicBezTo>
                <a:cubicBezTo>
                  <a:pt x="240" y="723"/>
                  <a:pt x="246" y="717"/>
                  <a:pt x="249" y="711"/>
                </a:cubicBezTo>
                <a:cubicBezTo>
                  <a:pt x="253" y="704"/>
                  <a:pt x="255" y="697"/>
                  <a:pt x="255" y="690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BBE33D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7"/>
          <p:cNvSpPr/>
          <p:nvPr/>
        </p:nvSpPr>
        <p:spPr>
          <a:xfrm>
            <a:off x="6097680" y="487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18"/>
          <p:cNvSpPr/>
          <p:nvPr/>
        </p:nvSpPr>
        <p:spPr>
          <a:xfrm>
            <a:off x="6241680" y="487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Freeform 19"/>
          <p:cNvSpPr/>
          <p:nvPr/>
        </p:nvSpPr>
        <p:spPr>
          <a:xfrm>
            <a:off x="4003200" y="2297520"/>
            <a:ext cx="360" cy="2732040"/>
          </a:xfrm>
          <a:custGeom>
            <a:avLst/>
            <a:gdLst/>
            <a:ahLst/>
            <a:cxnLst/>
            <a:rect l="0" t="0" r="r" b="b"/>
            <a:pathLst>
              <a:path w="1" h="7589">
                <a:moveTo>
                  <a:pt x="0" y="0"/>
                </a:moveTo>
                <a:lnTo>
                  <a:pt x="0" y="7588"/>
                </a:lnTo>
              </a:path>
            </a:pathLst>
          </a:custGeom>
          <a:ln w="29160">
            <a:solidFill>
              <a:srgbClr val="D62E4E"/>
            </a:solidFill>
            <a:round/>
          </a:ln>
        </p:spPr>
      </p:sp>
      <p:sp>
        <p:nvSpPr>
          <p:cNvPr id="140" name="Freeform 20"/>
          <p:cNvSpPr/>
          <p:nvPr/>
        </p:nvSpPr>
        <p:spPr>
          <a:xfrm>
            <a:off x="8160480" y="2297520"/>
            <a:ext cx="360" cy="2732040"/>
          </a:xfrm>
          <a:custGeom>
            <a:avLst/>
            <a:gdLst/>
            <a:ahLst/>
            <a:cxnLst/>
            <a:rect l="0" t="0" r="r" b="b"/>
            <a:pathLst>
              <a:path w="1" h="7589">
                <a:moveTo>
                  <a:pt x="0" y="7588"/>
                </a:moveTo>
                <a:lnTo>
                  <a:pt x="0" y="0"/>
                </a:lnTo>
              </a:path>
            </a:pathLst>
          </a:custGeom>
          <a:ln w="29160">
            <a:solidFill>
              <a:srgbClr val="D62E4E"/>
            </a:solidFill>
            <a:round/>
            <a:tailEnd type="triangle" w="med" len="med"/>
          </a:ln>
        </p:spPr>
      </p:sp>
      <p:sp>
        <p:nvSpPr>
          <p:cNvPr id="141" name="Freeform 21"/>
          <p:cNvSpPr/>
          <p:nvPr/>
        </p:nvSpPr>
        <p:spPr>
          <a:xfrm>
            <a:off x="4003200" y="3566160"/>
            <a:ext cx="1858680" cy="360"/>
          </a:xfrm>
          <a:custGeom>
            <a:avLst/>
            <a:gdLst/>
            <a:ahLst/>
            <a:cxnLst/>
            <a:rect l="0" t="0" r="r" b="b"/>
            <a:pathLst>
              <a:path w="5163" h="1">
                <a:moveTo>
                  <a:pt x="0" y="0"/>
                </a:moveTo>
                <a:lnTo>
                  <a:pt x="5162" y="0"/>
                </a:lnTo>
              </a:path>
            </a:pathLst>
          </a:custGeom>
          <a:ln w="29160">
            <a:solidFill>
              <a:srgbClr val="D62E4E"/>
            </a:solidFill>
            <a:round/>
            <a:tailEnd type="triangle" w="med" len="med"/>
          </a:ln>
        </p:spPr>
      </p:sp>
      <p:sp>
        <p:nvSpPr>
          <p:cNvPr id="142" name="Freeform 22"/>
          <p:cNvSpPr/>
          <p:nvPr/>
        </p:nvSpPr>
        <p:spPr>
          <a:xfrm>
            <a:off x="6410160" y="3566160"/>
            <a:ext cx="1750680" cy="360"/>
          </a:xfrm>
          <a:custGeom>
            <a:avLst/>
            <a:gdLst/>
            <a:ahLst/>
            <a:cxnLst/>
            <a:rect l="0" t="0" r="r" b="b"/>
            <a:pathLst>
              <a:path w="4863" h="1">
                <a:moveTo>
                  <a:pt x="0" y="0"/>
                </a:moveTo>
                <a:lnTo>
                  <a:pt x="4862" y="0"/>
                </a:lnTo>
              </a:path>
            </a:pathLst>
          </a:custGeom>
          <a:ln w="29160">
            <a:solidFill>
              <a:srgbClr val="D62E4E"/>
            </a:solidFill>
            <a:round/>
          </a:ln>
        </p:spPr>
      </p:sp>
      <p:sp>
        <p:nvSpPr>
          <p:cNvPr id="143" name="Freeform 23"/>
          <p:cNvSpPr/>
          <p:nvPr/>
        </p:nvSpPr>
        <p:spPr>
          <a:xfrm>
            <a:off x="4003200" y="5029200"/>
            <a:ext cx="1858680" cy="360"/>
          </a:xfrm>
          <a:custGeom>
            <a:avLst/>
            <a:gdLst/>
            <a:ahLst/>
            <a:cxnLst/>
            <a:rect l="0" t="0" r="r" b="b"/>
            <a:pathLst>
              <a:path w="5163" h="1">
                <a:moveTo>
                  <a:pt x="0" y="0"/>
                </a:moveTo>
                <a:lnTo>
                  <a:pt x="5162" y="0"/>
                </a:lnTo>
              </a:path>
            </a:pathLst>
          </a:custGeom>
          <a:ln w="29160">
            <a:solidFill>
              <a:srgbClr val="D62E4E"/>
            </a:solidFill>
            <a:round/>
            <a:tailEnd type="triangle" w="med" len="med"/>
          </a:ln>
        </p:spPr>
      </p:sp>
      <p:sp>
        <p:nvSpPr>
          <p:cNvPr id="144" name="Freeform 24"/>
          <p:cNvSpPr/>
          <p:nvPr/>
        </p:nvSpPr>
        <p:spPr>
          <a:xfrm>
            <a:off x="6410160" y="5029200"/>
            <a:ext cx="1750680" cy="360"/>
          </a:xfrm>
          <a:custGeom>
            <a:avLst/>
            <a:gdLst/>
            <a:ahLst/>
            <a:cxnLst/>
            <a:rect l="0" t="0" r="r" b="b"/>
            <a:pathLst>
              <a:path w="4863" h="1">
                <a:moveTo>
                  <a:pt x="0" y="0"/>
                </a:moveTo>
                <a:lnTo>
                  <a:pt x="4862" y="0"/>
                </a:lnTo>
              </a:path>
            </a:pathLst>
          </a:custGeom>
          <a:ln w="29160">
            <a:solidFill>
              <a:srgbClr val="D62E4E"/>
            </a:solidFill>
            <a:round/>
          </a:ln>
        </p:spPr>
      </p:sp>
      <p:sp>
        <p:nvSpPr>
          <p:cNvPr id="145" name="CustomShape 25"/>
          <p:cNvSpPr/>
          <p:nvPr/>
        </p:nvSpPr>
        <p:spPr>
          <a:xfrm>
            <a:off x="454680" y="3383640"/>
            <a:ext cx="548640" cy="365760"/>
          </a:xfrm>
          <a:custGeom>
            <a:avLst/>
            <a:gdLst/>
            <a:ahLst/>
            <a:cxnLst/>
            <a:rect l="0" t="0" r="r" b="b"/>
            <a:pathLst>
              <a:path w="152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1355" y="1017"/>
                </a:lnTo>
                <a:lnTo>
                  <a:pt x="1356" y="1017"/>
                </a:lnTo>
                <a:cubicBezTo>
                  <a:pt x="1385" y="1017"/>
                  <a:pt x="1414" y="1009"/>
                  <a:pt x="1440" y="994"/>
                </a:cubicBezTo>
                <a:cubicBezTo>
                  <a:pt x="1466" y="979"/>
                  <a:pt x="1487" y="958"/>
                  <a:pt x="1502" y="932"/>
                </a:cubicBezTo>
                <a:cubicBezTo>
                  <a:pt x="1517" y="906"/>
                  <a:pt x="1525" y="877"/>
                  <a:pt x="1525" y="848"/>
                </a:cubicBezTo>
                <a:lnTo>
                  <a:pt x="1525" y="169"/>
                </a:lnTo>
                <a:lnTo>
                  <a:pt x="1525" y="170"/>
                </a:lnTo>
                <a:lnTo>
                  <a:pt x="1525" y="170"/>
                </a:lnTo>
                <a:cubicBezTo>
                  <a:pt x="1525" y="140"/>
                  <a:pt x="1517" y="111"/>
                  <a:pt x="1502" y="85"/>
                </a:cubicBezTo>
                <a:cubicBezTo>
                  <a:pt x="1487" y="59"/>
                  <a:pt x="1466" y="38"/>
                  <a:pt x="1440" y="23"/>
                </a:cubicBezTo>
                <a:cubicBezTo>
                  <a:pt x="1414" y="8"/>
                  <a:pt x="1385" y="0"/>
                  <a:pt x="135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6"/>
          <p:cNvSpPr/>
          <p:nvPr/>
        </p:nvSpPr>
        <p:spPr>
          <a:xfrm>
            <a:off x="454680" y="4810680"/>
            <a:ext cx="548640" cy="365760"/>
          </a:xfrm>
          <a:custGeom>
            <a:avLst/>
            <a:gdLst/>
            <a:ahLst/>
            <a:cxnLst/>
            <a:rect l="0" t="0" r="r" b="b"/>
            <a:pathLst>
              <a:path w="152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1355" y="1017"/>
                </a:lnTo>
                <a:lnTo>
                  <a:pt x="1356" y="1017"/>
                </a:lnTo>
                <a:cubicBezTo>
                  <a:pt x="1385" y="1017"/>
                  <a:pt x="1414" y="1009"/>
                  <a:pt x="1440" y="994"/>
                </a:cubicBezTo>
                <a:cubicBezTo>
                  <a:pt x="1466" y="979"/>
                  <a:pt x="1487" y="958"/>
                  <a:pt x="1502" y="932"/>
                </a:cubicBezTo>
                <a:cubicBezTo>
                  <a:pt x="1517" y="906"/>
                  <a:pt x="1525" y="877"/>
                  <a:pt x="1525" y="848"/>
                </a:cubicBezTo>
                <a:lnTo>
                  <a:pt x="1525" y="169"/>
                </a:lnTo>
                <a:lnTo>
                  <a:pt x="1525" y="170"/>
                </a:lnTo>
                <a:lnTo>
                  <a:pt x="1525" y="170"/>
                </a:lnTo>
                <a:cubicBezTo>
                  <a:pt x="1525" y="140"/>
                  <a:pt x="1517" y="111"/>
                  <a:pt x="1502" y="85"/>
                </a:cubicBezTo>
                <a:cubicBezTo>
                  <a:pt x="1487" y="59"/>
                  <a:pt x="1466" y="38"/>
                  <a:pt x="1440" y="23"/>
                </a:cubicBezTo>
                <a:cubicBezTo>
                  <a:pt x="1414" y="8"/>
                  <a:pt x="1385" y="0"/>
                  <a:pt x="135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7"/>
          <p:cNvSpPr/>
          <p:nvPr/>
        </p:nvSpPr>
        <p:spPr>
          <a:xfrm>
            <a:off x="546120" y="3430800"/>
            <a:ext cx="91440" cy="263160"/>
          </a:xfrm>
          <a:custGeom>
            <a:avLst/>
            <a:gdLst/>
            <a:ahLst/>
            <a:cxnLst/>
            <a:rect l="0" t="0" r="r" b="b"/>
            <a:pathLst>
              <a:path w="256" h="733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9"/>
                </a:lnTo>
                <a:lnTo>
                  <a:pt x="0" y="690"/>
                </a:lnTo>
                <a:cubicBezTo>
                  <a:pt x="0" y="697"/>
                  <a:pt x="2" y="704"/>
                  <a:pt x="6" y="711"/>
                </a:cubicBezTo>
                <a:cubicBezTo>
                  <a:pt x="9" y="717"/>
                  <a:pt x="15" y="723"/>
                  <a:pt x="21" y="726"/>
                </a:cubicBezTo>
                <a:cubicBezTo>
                  <a:pt x="28" y="730"/>
                  <a:pt x="35" y="732"/>
                  <a:pt x="43" y="732"/>
                </a:cubicBezTo>
                <a:lnTo>
                  <a:pt x="212" y="732"/>
                </a:lnTo>
                <a:lnTo>
                  <a:pt x="213" y="732"/>
                </a:lnTo>
                <a:cubicBezTo>
                  <a:pt x="220" y="732"/>
                  <a:pt x="227" y="730"/>
                  <a:pt x="234" y="726"/>
                </a:cubicBezTo>
                <a:cubicBezTo>
                  <a:pt x="240" y="723"/>
                  <a:pt x="246" y="717"/>
                  <a:pt x="249" y="711"/>
                </a:cubicBezTo>
                <a:cubicBezTo>
                  <a:pt x="253" y="704"/>
                  <a:pt x="255" y="697"/>
                  <a:pt x="255" y="690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BBE33D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8"/>
          <p:cNvSpPr/>
          <p:nvPr/>
        </p:nvSpPr>
        <p:spPr>
          <a:xfrm>
            <a:off x="690480" y="343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9"/>
          <p:cNvSpPr/>
          <p:nvPr/>
        </p:nvSpPr>
        <p:spPr>
          <a:xfrm>
            <a:off x="834480" y="343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0"/>
          <p:cNvSpPr/>
          <p:nvPr/>
        </p:nvSpPr>
        <p:spPr>
          <a:xfrm>
            <a:off x="546480" y="4871160"/>
            <a:ext cx="91440" cy="263160"/>
          </a:xfrm>
          <a:custGeom>
            <a:avLst/>
            <a:gdLst/>
            <a:ahLst/>
            <a:cxnLst/>
            <a:rect l="0" t="0" r="r" b="b"/>
            <a:pathLst>
              <a:path w="256" h="733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9"/>
                </a:lnTo>
                <a:lnTo>
                  <a:pt x="0" y="690"/>
                </a:lnTo>
                <a:cubicBezTo>
                  <a:pt x="0" y="697"/>
                  <a:pt x="2" y="704"/>
                  <a:pt x="6" y="711"/>
                </a:cubicBezTo>
                <a:cubicBezTo>
                  <a:pt x="9" y="717"/>
                  <a:pt x="15" y="723"/>
                  <a:pt x="21" y="726"/>
                </a:cubicBezTo>
                <a:cubicBezTo>
                  <a:pt x="28" y="730"/>
                  <a:pt x="35" y="732"/>
                  <a:pt x="43" y="732"/>
                </a:cubicBezTo>
                <a:lnTo>
                  <a:pt x="212" y="732"/>
                </a:lnTo>
                <a:lnTo>
                  <a:pt x="213" y="732"/>
                </a:lnTo>
                <a:cubicBezTo>
                  <a:pt x="220" y="732"/>
                  <a:pt x="227" y="730"/>
                  <a:pt x="234" y="726"/>
                </a:cubicBezTo>
                <a:cubicBezTo>
                  <a:pt x="240" y="723"/>
                  <a:pt x="246" y="717"/>
                  <a:pt x="249" y="711"/>
                </a:cubicBezTo>
                <a:cubicBezTo>
                  <a:pt x="253" y="704"/>
                  <a:pt x="255" y="697"/>
                  <a:pt x="255" y="690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BBE33D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1"/>
          <p:cNvSpPr/>
          <p:nvPr/>
        </p:nvSpPr>
        <p:spPr>
          <a:xfrm>
            <a:off x="690840" y="487152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32"/>
          <p:cNvSpPr/>
          <p:nvPr/>
        </p:nvSpPr>
        <p:spPr>
          <a:xfrm>
            <a:off x="834840" y="487152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Freeform 33"/>
          <p:cNvSpPr/>
          <p:nvPr/>
        </p:nvSpPr>
        <p:spPr>
          <a:xfrm>
            <a:off x="2933640" y="2297880"/>
            <a:ext cx="360" cy="2732040"/>
          </a:xfrm>
          <a:custGeom>
            <a:avLst/>
            <a:gdLst/>
            <a:ahLst/>
            <a:cxnLst/>
            <a:rect l="0" t="0" r="r" b="b"/>
            <a:pathLst>
              <a:path w="1" h="7589">
                <a:moveTo>
                  <a:pt x="0" y="7588"/>
                </a:moveTo>
                <a:lnTo>
                  <a:pt x="0" y="0"/>
                </a:lnTo>
              </a:path>
            </a:pathLst>
          </a:custGeom>
          <a:ln w="29160">
            <a:solidFill>
              <a:srgbClr val="D62E4E"/>
            </a:solidFill>
            <a:round/>
            <a:tailEnd type="triangle" w="med" len="med"/>
          </a:ln>
        </p:spPr>
      </p:sp>
      <p:sp>
        <p:nvSpPr>
          <p:cNvPr id="154" name="Freeform 34"/>
          <p:cNvSpPr/>
          <p:nvPr/>
        </p:nvSpPr>
        <p:spPr>
          <a:xfrm>
            <a:off x="1003320" y="3566520"/>
            <a:ext cx="1930680" cy="360"/>
          </a:xfrm>
          <a:custGeom>
            <a:avLst/>
            <a:gdLst/>
            <a:ahLst/>
            <a:cxnLst/>
            <a:rect l="0" t="0" r="r" b="b"/>
            <a:pathLst>
              <a:path w="5363" h="1">
                <a:moveTo>
                  <a:pt x="0" y="0"/>
                </a:moveTo>
                <a:lnTo>
                  <a:pt x="5362" y="0"/>
                </a:lnTo>
              </a:path>
            </a:pathLst>
          </a:custGeom>
          <a:ln w="29160">
            <a:solidFill>
              <a:srgbClr val="D62E4E"/>
            </a:solidFill>
            <a:round/>
          </a:ln>
        </p:spPr>
      </p:sp>
      <p:sp>
        <p:nvSpPr>
          <p:cNvPr id="155" name="Freeform 35"/>
          <p:cNvSpPr/>
          <p:nvPr/>
        </p:nvSpPr>
        <p:spPr>
          <a:xfrm>
            <a:off x="1003320" y="5029560"/>
            <a:ext cx="1930680" cy="360"/>
          </a:xfrm>
          <a:custGeom>
            <a:avLst/>
            <a:gdLst/>
            <a:ahLst/>
            <a:cxnLst/>
            <a:rect l="0" t="0" r="r" b="b"/>
            <a:pathLst>
              <a:path w="5363" h="1">
                <a:moveTo>
                  <a:pt x="0" y="0"/>
                </a:moveTo>
                <a:lnTo>
                  <a:pt x="5362" y="0"/>
                </a:lnTo>
              </a:path>
            </a:pathLst>
          </a:custGeom>
          <a:ln w="29160">
            <a:solidFill>
              <a:srgbClr val="D62E4E"/>
            </a:solidFill>
            <a:round/>
          </a:ln>
        </p:spPr>
      </p:sp>
      <p:sp>
        <p:nvSpPr>
          <p:cNvPr id="156" name="Line 36"/>
          <p:cNvSpPr/>
          <p:nvPr/>
        </p:nvSpPr>
        <p:spPr>
          <a:xfrm>
            <a:off x="2250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Line 37"/>
          <p:cNvSpPr/>
          <p:nvPr/>
        </p:nvSpPr>
        <p:spPr>
          <a:xfrm>
            <a:off x="7650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38"/>
          <p:cNvSpPr/>
          <p:nvPr/>
        </p:nvSpPr>
        <p:spPr>
          <a:xfrm>
            <a:off x="365760" y="3280320"/>
            <a:ext cx="100584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9"/>
          <p:cNvSpPr/>
          <p:nvPr/>
        </p:nvSpPr>
        <p:spPr>
          <a:xfrm>
            <a:off x="365760" y="4720320"/>
            <a:ext cx="100584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TextShape 40"/>
          <p:cNvSpPr txBox="1"/>
          <p:nvPr/>
        </p:nvSpPr>
        <p:spPr>
          <a:xfrm>
            <a:off x="4030560" y="2468880"/>
            <a:ext cx="557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開工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Kick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1" name="TextShape 41"/>
          <p:cNvSpPr txBox="1"/>
          <p:nvPr/>
        </p:nvSpPr>
        <p:spPr>
          <a:xfrm>
            <a:off x="8174880" y="2453760"/>
            <a:ext cx="755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收工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Gather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2" name="TextShape 42"/>
          <p:cNvSpPr txBox="1"/>
          <p:nvPr/>
        </p:nvSpPr>
        <p:spPr>
          <a:xfrm>
            <a:off x="2954880" y="2453760"/>
            <a:ext cx="755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收工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Gather</a:t>
            </a:r>
            <a:endParaRPr lang="en-US" sz="1400" b="0" strike="noStrike" spc="-1">
              <a:latin typeface="Arial"/>
            </a:endParaRPr>
          </a:p>
        </p:txBody>
      </p:sp>
      <p:cxnSp>
        <p:nvCxnSpPr>
          <p:cNvPr id="163" name="Line 43"/>
          <p:cNvCxnSpPr/>
          <p:nvPr/>
        </p:nvCxnSpPr>
        <p:spPr>
          <a:xfrm>
            <a:off x="4199760" y="2113560"/>
            <a:ext cx="1034280" cy="180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164" name="Line 44"/>
          <p:cNvCxnSpPr/>
          <p:nvPr/>
        </p:nvCxnSpPr>
        <p:spPr>
          <a:xfrm>
            <a:off x="5976720" y="2113560"/>
            <a:ext cx="246600" cy="36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165" name="Line 45"/>
          <p:cNvCxnSpPr/>
          <p:nvPr/>
        </p:nvCxnSpPr>
        <p:spPr>
          <a:xfrm>
            <a:off x="6732720" y="2115000"/>
            <a:ext cx="122292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166" name="Line 46"/>
          <p:cNvCxnSpPr/>
          <p:nvPr/>
        </p:nvCxnSpPr>
        <p:spPr>
          <a:xfrm flipV="1">
            <a:off x="2011680" y="2115000"/>
            <a:ext cx="69300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167" name="CustomShape 47"/>
          <p:cNvSpPr/>
          <p:nvPr/>
        </p:nvSpPr>
        <p:spPr>
          <a:xfrm>
            <a:off x="7955280" y="193248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168" name="CustomShape 48"/>
          <p:cNvSpPr/>
          <p:nvPr/>
        </p:nvSpPr>
        <p:spPr>
          <a:xfrm>
            <a:off x="7406640" y="1840680"/>
            <a:ext cx="209337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10800000" scaled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TextShape 49"/>
          <p:cNvSpPr txBox="1"/>
          <p:nvPr/>
        </p:nvSpPr>
        <p:spPr>
          <a:xfrm>
            <a:off x="3996720" y="1182240"/>
            <a:ext cx="1414800" cy="727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 dirty="0" err="1">
                <a:solidFill>
                  <a:srgbClr val="FFBF00"/>
                </a:solidFill>
                <a:latin typeface="Arial"/>
              </a:rPr>
              <a:t>替換前後緩衝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70" name="Freeform 50"/>
          <p:cNvSpPr/>
          <p:nvPr/>
        </p:nvSpPr>
        <p:spPr>
          <a:xfrm>
            <a:off x="3984480" y="1249560"/>
            <a:ext cx="6480" cy="743400"/>
          </a:xfrm>
          <a:custGeom>
            <a:avLst/>
            <a:gdLst/>
            <a:ahLst/>
            <a:cxnLst/>
            <a:rect l="0" t="0" r="r" b="b"/>
            <a:pathLst>
              <a:path w="18" h="2065">
                <a:moveTo>
                  <a:pt x="0" y="2064"/>
                </a:moveTo>
                <a:lnTo>
                  <a:pt x="17" y="0"/>
                </a:lnTo>
              </a:path>
            </a:pathLst>
          </a:custGeom>
          <a:ln w="29160">
            <a:solidFill>
              <a:srgbClr val="FFBF00"/>
            </a:solidFill>
            <a:round/>
          </a:ln>
        </p:spPr>
      </p:sp>
      <p:sp>
        <p:nvSpPr>
          <p:cNvPr id="171" name="TextShape 51"/>
          <p:cNvSpPr txBox="1"/>
          <p:nvPr/>
        </p:nvSpPr>
        <p:spPr>
          <a:xfrm>
            <a:off x="5456880" y="1192320"/>
            <a:ext cx="1963440" cy="54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 dirty="0" err="1">
                <a:solidFill>
                  <a:srgbClr val="FFBF00"/>
                </a:solidFill>
                <a:latin typeface="Arial"/>
              </a:rPr>
              <a:t>讀取前緩衝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72" name="CustomShape 52"/>
          <p:cNvSpPr/>
          <p:nvPr/>
        </p:nvSpPr>
        <p:spPr>
          <a:xfrm>
            <a:off x="2704320" y="193212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173" name="Freeform 53"/>
          <p:cNvSpPr/>
          <p:nvPr/>
        </p:nvSpPr>
        <p:spPr>
          <a:xfrm>
            <a:off x="5460840" y="1249560"/>
            <a:ext cx="6480" cy="743400"/>
          </a:xfrm>
          <a:custGeom>
            <a:avLst/>
            <a:gdLst/>
            <a:ahLst/>
            <a:cxnLst/>
            <a:rect l="0" t="0" r="r" b="b"/>
            <a:pathLst>
              <a:path w="18" h="2065">
                <a:moveTo>
                  <a:pt x="0" y="2064"/>
                </a:moveTo>
                <a:lnTo>
                  <a:pt x="17" y="0"/>
                </a:lnTo>
              </a:path>
            </a:pathLst>
          </a:custGeom>
          <a:ln w="29160">
            <a:solidFill>
              <a:srgbClr val="FFBF00"/>
            </a:solidFill>
            <a:round/>
          </a:ln>
        </p:spPr>
      </p:sp>
      <p:sp>
        <p:nvSpPr>
          <p:cNvPr id="174" name="CustomShape 54"/>
          <p:cNvSpPr/>
          <p:nvPr/>
        </p:nvSpPr>
        <p:spPr>
          <a:xfrm>
            <a:off x="5233680" y="193212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  <p:sp>
        <p:nvSpPr>
          <p:cNvPr id="175" name="CustomShape 55"/>
          <p:cNvSpPr/>
          <p:nvPr/>
        </p:nvSpPr>
        <p:spPr>
          <a:xfrm>
            <a:off x="512640" y="193248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  <p:sp>
        <p:nvSpPr>
          <p:cNvPr id="176" name="CustomShape 56"/>
          <p:cNvSpPr/>
          <p:nvPr/>
        </p:nvSpPr>
        <p:spPr>
          <a:xfrm>
            <a:off x="457200" y="1840680"/>
            <a:ext cx="201168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/>
          <p:cNvPicPr/>
          <p:nvPr/>
        </p:nvPicPr>
        <p:blipFill>
          <a:blip r:embed="rId2"/>
          <a:stretch/>
        </p:blipFill>
        <p:spPr>
          <a:xfrm>
            <a:off x="1517760" y="46080"/>
            <a:ext cx="7040880" cy="557748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1682640" y="421200"/>
            <a:ext cx="1792080" cy="40176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"/>
          <p:cNvSpPr/>
          <p:nvPr/>
        </p:nvSpPr>
        <p:spPr>
          <a:xfrm>
            <a:off x="1682640" y="4453200"/>
            <a:ext cx="6821280" cy="94176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440640" y="441360"/>
            <a:ext cx="5960160" cy="838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800" b="1" strike="noStrike" spc="-1" dirty="0" err="1">
                <a:solidFill>
                  <a:schemeClr val="bg1"/>
                </a:solidFill>
                <a:latin typeface="Calibri"/>
                <a:ea typeface="Calibri"/>
              </a:rPr>
              <a:t>延遲結果蒐集</a:t>
            </a:r>
            <a:r>
              <a:rPr lang="en-US" sz="2800" b="1" strike="noStrike" spc="-1" dirty="0">
                <a:solidFill>
                  <a:schemeClr val="bg1"/>
                </a:solidFill>
                <a:latin typeface="Calibri"/>
                <a:ea typeface="Calibri"/>
              </a:rPr>
              <a:t>(</a:t>
            </a:r>
            <a:r>
              <a:rPr lang="en-US" sz="2800" b="1" strike="noStrike" spc="-1" dirty="0" err="1">
                <a:solidFill>
                  <a:schemeClr val="bg1"/>
                </a:solidFill>
                <a:latin typeface="Calibri"/>
                <a:ea typeface="Calibri"/>
              </a:rPr>
              <a:t>異步</a:t>
            </a:r>
            <a:r>
              <a:rPr lang="en-US" sz="2800" b="1" spc="-1" dirty="0">
                <a:solidFill>
                  <a:schemeClr val="bg1"/>
                </a:solidFill>
                <a:latin typeface="Calibri"/>
                <a:ea typeface="Calibri"/>
              </a:rPr>
              <a:t>)</a:t>
            </a:r>
            <a:endParaRPr lang="en-US" sz="28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2"/>
          <a:stretch/>
        </p:blipFill>
        <p:spPr>
          <a:xfrm>
            <a:off x="2280600" y="1501200"/>
            <a:ext cx="5515200" cy="266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3899880" y="2337840"/>
            <a:ext cx="2277000" cy="993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4000" b="1" strike="noStrike" spc="-1">
                <a:solidFill>
                  <a:schemeClr val="bg1"/>
                </a:solidFill>
                <a:latin typeface="Calibri"/>
                <a:ea typeface="Calibri"/>
              </a:rPr>
              <a:t>時間切割</a:t>
            </a:r>
            <a:endParaRPr lang="en-US" sz="4000" b="0" strike="noStrike" spc="-1">
              <a:solidFill>
                <a:schemeClr val="bg1"/>
              </a:solidFill>
              <a:latin typeface="Arial"/>
            </a:endParaRPr>
          </a:p>
          <a:p>
            <a:pPr algn="ctr"/>
            <a:r>
              <a:rPr lang="en-US" sz="3000" b="1" strike="noStrike" spc="-1">
                <a:solidFill>
                  <a:schemeClr val="bg1"/>
                </a:solidFill>
                <a:latin typeface="Calibri"/>
                <a:ea typeface="Calibri"/>
              </a:rPr>
              <a:t>Time Slicing</a:t>
            </a:r>
            <a:endParaRPr lang="en-US" sz="3000" b="0" strike="noStrike" spc="-1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sure-avoidance-time-sliced">
            <a:hlinkClick r:id="" action="ppaction://media"/>
            <a:extLst>
              <a:ext uri="{FF2B5EF4-FFF2-40B4-BE49-F238E27FC236}">
                <a16:creationId xmlns:a16="http://schemas.microsoft.com/office/drawing/2014/main" id="{C6F732B6-B7EF-48C5-AC6F-A4C6CD77B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077450" cy="5668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84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TextShape 2"/>
          <p:cNvSpPr txBox="1"/>
          <p:nvPr/>
        </p:nvSpPr>
        <p:spPr>
          <a:xfrm>
            <a:off x="1097280" y="156600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TextShape 3"/>
          <p:cNvSpPr txBox="1"/>
          <p:nvPr/>
        </p:nvSpPr>
        <p:spPr>
          <a:xfrm>
            <a:off x="2160" y="1419120"/>
            <a:ext cx="10951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主執行緒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86" name="TextShape 4"/>
          <p:cNvSpPr txBox="1"/>
          <p:nvPr/>
        </p:nvSpPr>
        <p:spPr>
          <a:xfrm>
            <a:off x="225000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0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87" name="TextShape 5"/>
          <p:cNvSpPr txBox="1"/>
          <p:nvPr/>
        </p:nvSpPr>
        <p:spPr>
          <a:xfrm>
            <a:off x="766008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1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0" y="328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TextShape 7"/>
          <p:cNvSpPr txBox="1"/>
          <p:nvPr/>
        </p:nvSpPr>
        <p:spPr>
          <a:xfrm>
            <a:off x="2160" y="285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0" y="472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TextShape 9"/>
          <p:cNvSpPr txBox="1"/>
          <p:nvPr/>
        </p:nvSpPr>
        <p:spPr>
          <a:xfrm>
            <a:off x="2160" y="429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192" name="CustomShape 10"/>
          <p:cNvSpPr/>
          <p:nvPr/>
        </p:nvSpPr>
        <p:spPr>
          <a:xfrm>
            <a:off x="5861520" y="3383280"/>
            <a:ext cx="548640" cy="365760"/>
          </a:xfrm>
          <a:custGeom>
            <a:avLst/>
            <a:gdLst/>
            <a:ahLst/>
            <a:cxnLst/>
            <a:rect l="0" t="0" r="r" b="b"/>
            <a:pathLst>
              <a:path w="152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1355" y="1017"/>
                </a:lnTo>
                <a:lnTo>
                  <a:pt x="1356" y="1017"/>
                </a:lnTo>
                <a:cubicBezTo>
                  <a:pt x="1385" y="1017"/>
                  <a:pt x="1414" y="1009"/>
                  <a:pt x="1440" y="994"/>
                </a:cubicBezTo>
                <a:cubicBezTo>
                  <a:pt x="1466" y="979"/>
                  <a:pt x="1487" y="958"/>
                  <a:pt x="1502" y="932"/>
                </a:cubicBezTo>
                <a:cubicBezTo>
                  <a:pt x="1517" y="906"/>
                  <a:pt x="1525" y="877"/>
                  <a:pt x="1525" y="848"/>
                </a:cubicBezTo>
                <a:lnTo>
                  <a:pt x="1525" y="169"/>
                </a:lnTo>
                <a:lnTo>
                  <a:pt x="1525" y="170"/>
                </a:lnTo>
                <a:lnTo>
                  <a:pt x="1525" y="170"/>
                </a:lnTo>
                <a:cubicBezTo>
                  <a:pt x="1525" y="140"/>
                  <a:pt x="1517" y="111"/>
                  <a:pt x="1502" y="85"/>
                </a:cubicBezTo>
                <a:cubicBezTo>
                  <a:pt x="1487" y="59"/>
                  <a:pt x="1466" y="38"/>
                  <a:pt x="1440" y="23"/>
                </a:cubicBezTo>
                <a:cubicBezTo>
                  <a:pt x="1414" y="8"/>
                  <a:pt x="1385" y="0"/>
                  <a:pt x="135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11"/>
          <p:cNvSpPr/>
          <p:nvPr/>
        </p:nvSpPr>
        <p:spPr>
          <a:xfrm>
            <a:off x="5861520" y="4810320"/>
            <a:ext cx="548640" cy="365760"/>
          </a:xfrm>
          <a:custGeom>
            <a:avLst/>
            <a:gdLst/>
            <a:ahLst/>
            <a:cxnLst/>
            <a:rect l="0" t="0" r="r" b="b"/>
            <a:pathLst>
              <a:path w="152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1355" y="1017"/>
                </a:lnTo>
                <a:lnTo>
                  <a:pt x="1356" y="1017"/>
                </a:lnTo>
                <a:cubicBezTo>
                  <a:pt x="1385" y="1017"/>
                  <a:pt x="1414" y="1009"/>
                  <a:pt x="1440" y="994"/>
                </a:cubicBezTo>
                <a:cubicBezTo>
                  <a:pt x="1466" y="979"/>
                  <a:pt x="1487" y="958"/>
                  <a:pt x="1502" y="932"/>
                </a:cubicBezTo>
                <a:cubicBezTo>
                  <a:pt x="1517" y="906"/>
                  <a:pt x="1525" y="877"/>
                  <a:pt x="1525" y="848"/>
                </a:cubicBezTo>
                <a:lnTo>
                  <a:pt x="1525" y="169"/>
                </a:lnTo>
                <a:lnTo>
                  <a:pt x="1525" y="170"/>
                </a:lnTo>
                <a:lnTo>
                  <a:pt x="1525" y="170"/>
                </a:lnTo>
                <a:cubicBezTo>
                  <a:pt x="1525" y="140"/>
                  <a:pt x="1517" y="111"/>
                  <a:pt x="1502" y="85"/>
                </a:cubicBezTo>
                <a:cubicBezTo>
                  <a:pt x="1487" y="59"/>
                  <a:pt x="1466" y="38"/>
                  <a:pt x="1440" y="23"/>
                </a:cubicBezTo>
                <a:cubicBezTo>
                  <a:pt x="1414" y="8"/>
                  <a:pt x="1385" y="0"/>
                  <a:pt x="135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12"/>
          <p:cNvSpPr/>
          <p:nvPr/>
        </p:nvSpPr>
        <p:spPr>
          <a:xfrm>
            <a:off x="5952960" y="3430440"/>
            <a:ext cx="91440" cy="263160"/>
          </a:xfrm>
          <a:custGeom>
            <a:avLst/>
            <a:gdLst/>
            <a:ahLst/>
            <a:cxnLst/>
            <a:rect l="0" t="0" r="r" b="b"/>
            <a:pathLst>
              <a:path w="256" h="733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9"/>
                </a:lnTo>
                <a:lnTo>
                  <a:pt x="0" y="690"/>
                </a:lnTo>
                <a:cubicBezTo>
                  <a:pt x="0" y="697"/>
                  <a:pt x="2" y="704"/>
                  <a:pt x="6" y="711"/>
                </a:cubicBezTo>
                <a:cubicBezTo>
                  <a:pt x="9" y="717"/>
                  <a:pt x="15" y="723"/>
                  <a:pt x="21" y="726"/>
                </a:cubicBezTo>
                <a:cubicBezTo>
                  <a:pt x="28" y="730"/>
                  <a:pt x="35" y="732"/>
                  <a:pt x="43" y="732"/>
                </a:cubicBezTo>
                <a:lnTo>
                  <a:pt x="212" y="732"/>
                </a:lnTo>
                <a:lnTo>
                  <a:pt x="213" y="732"/>
                </a:lnTo>
                <a:cubicBezTo>
                  <a:pt x="220" y="732"/>
                  <a:pt x="227" y="730"/>
                  <a:pt x="234" y="726"/>
                </a:cubicBezTo>
                <a:cubicBezTo>
                  <a:pt x="240" y="723"/>
                  <a:pt x="246" y="717"/>
                  <a:pt x="249" y="711"/>
                </a:cubicBezTo>
                <a:cubicBezTo>
                  <a:pt x="253" y="704"/>
                  <a:pt x="255" y="697"/>
                  <a:pt x="255" y="690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BBE33D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13"/>
          <p:cNvSpPr/>
          <p:nvPr/>
        </p:nvSpPr>
        <p:spPr>
          <a:xfrm>
            <a:off x="6097320" y="343080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14"/>
          <p:cNvSpPr/>
          <p:nvPr/>
        </p:nvSpPr>
        <p:spPr>
          <a:xfrm>
            <a:off x="6241320" y="343080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15"/>
          <p:cNvSpPr/>
          <p:nvPr/>
        </p:nvSpPr>
        <p:spPr>
          <a:xfrm>
            <a:off x="5953320" y="4870800"/>
            <a:ext cx="91440" cy="263160"/>
          </a:xfrm>
          <a:custGeom>
            <a:avLst/>
            <a:gdLst/>
            <a:ahLst/>
            <a:cxnLst/>
            <a:rect l="0" t="0" r="r" b="b"/>
            <a:pathLst>
              <a:path w="256" h="733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9"/>
                </a:lnTo>
                <a:lnTo>
                  <a:pt x="0" y="690"/>
                </a:lnTo>
                <a:cubicBezTo>
                  <a:pt x="0" y="697"/>
                  <a:pt x="2" y="704"/>
                  <a:pt x="6" y="711"/>
                </a:cubicBezTo>
                <a:cubicBezTo>
                  <a:pt x="9" y="717"/>
                  <a:pt x="15" y="723"/>
                  <a:pt x="21" y="726"/>
                </a:cubicBezTo>
                <a:cubicBezTo>
                  <a:pt x="28" y="730"/>
                  <a:pt x="35" y="732"/>
                  <a:pt x="43" y="732"/>
                </a:cubicBezTo>
                <a:lnTo>
                  <a:pt x="212" y="732"/>
                </a:lnTo>
                <a:lnTo>
                  <a:pt x="213" y="732"/>
                </a:lnTo>
                <a:cubicBezTo>
                  <a:pt x="220" y="732"/>
                  <a:pt x="227" y="730"/>
                  <a:pt x="234" y="726"/>
                </a:cubicBezTo>
                <a:cubicBezTo>
                  <a:pt x="240" y="723"/>
                  <a:pt x="246" y="717"/>
                  <a:pt x="249" y="711"/>
                </a:cubicBezTo>
                <a:cubicBezTo>
                  <a:pt x="253" y="704"/>
                  <a:pt x="255" y="697"/>
                  <a:pt x="255" y="690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BBE33D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16"/>
          <p:cNvSpPr/>
          <p:nvPr/>
        </p:nvSpPr>
        <p:spPr>
          <a:xfrm>
            <a:off x="6097680" y="487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17"/>
          <p:cNvSpPr/>
          <p:nvPr/>
        </p:nvSpPr>
        <p:spPr>
          <a:xfrm>
            <a:off x="6241680" y="487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Line 18"/>
          <p:cNvSpPr/>
          <p:nvPr/>
        </p:nvSpPr>
        <p:spPr>
          <a:xfrm>
            <a:off x="4003200" y="229752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Line 19"/>
          <p:cNvSpPr/>
          <p:nvPr/>
        </p:nvSpPr>
        <p:spPr>
          <a:xfrm flipV="1">
            <a:off x="8160480" y="229752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Line 20"/>
          <p:cNvSpPr/>
          <p:nvPr/>
        </p:nvSpPr>
        <p:spPr>
          <a:xfrm>
            <a:off x="4003200" y="3566160"/>
            <a:ext cx="1858320" cy="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Line 21"/>
          <p:cNvSpPr/>
          <p:nvPr/>
        </p:nvSpPr>
        <p:spPr>
          <a:xfrm>
            <a:off x="6410160" y="3566160"/>
            <a:ext cx="175032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Line 22"/>
          <p:cNvSpPr/>
          <p:nvPr/>
        </p:nvSpPr>
        <p:spPr>
          <a:xfrm>
            <a:off x="4003200" y="5029200"/>
            <a:ext cx="1858320" cy="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Line 23"/>
          <p:cNvSpPr/>
          <p:nvPr/>
        </p:nvSpPr>
        <p:spPr>
          <a:xfrm>
            <a:off x="6410160" y="5029200"/>
            <a:ext cx="175032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24"/>
          <p:cNvSpPr/>
          <p:nvPr/>
        </p:nvSpPr>
        <p:spPr>
          <a:xfrm>
            <a:off x="454680" y="3383640"/>
            <a:ext cx="548640" cy="365760"/>
          </a:xfrm>
          <a:custGeom>
            <a:avLst/>
            <a:gdLst/>
            <a:ahLst/>
            <a:cxnLst/>
            <a:rect l="0" t="0" r="r" b="b"/>
            <a:pathLst>
              <a:path w="152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1355" y="1017"/>
                </a:lnTo>
                <a:lnTo>
                  <a:pt x="1356" y="1017"/>
                </a:lnTo>
                <a:cubicBezTo>
                  <a:pt x="1385" y="1017"/>
                  <a:pt x="1414" y="1009"/>
                  <a:pt x="1440" y="994"/>
                </a:cubicBezTo>
                <a:cubicBezTo>
                  <a:pt x="1466" y="979"/>
                  <a:pt x="1487" y="958"/>
                  <a:pt x="1502" y="932"/>
                </a:cubicBezTo>
                <a:cubicBezTo>
                  <a:pt x="1517" y="906"/>
                  <a:pt x="1525" y="877"/>
                  <a:pt x="1525" y="848"/>
                </a:cubicBezTo>
                <a:lnTo>
                  <a:pt x="1525" y="169"/>
                </a:lnTo>
                <a:lnTo>
                  <a:pt x="1525" y="170"/>
                </a:lnTo>
                <a:lnTo>
                  <a:pt x="1525" y="170"/>
                </a:lnTo>
                <a:cubicBezTo>
                  <a:pt x="1525" y="140"/>
                  <a:pt x="1517" y="111"/>
                  <a:pt x="1502" y="85"/>
                </a:cubicBezTo>
                <a:cubicBezTo>
                  <a:pt x="1487" y="59"/>
                  <a:pt x="1466" y="38"/>
                  <a:pt x="1440" y="23"/>
                </a:cubicBezTo>
                <a:cubicBezTo>
                  <a:pt x="1414" y="8"/>
                  <a:pt x="1385" y="0"/>
                  <a:pt x="135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25"/>
          <p:cNvSpPr/>
          <p:nvPr/>
        </p:nvSpPr>
        <p:spPr>
          <a:xfrm>
            <a:off x="454680" y="4810680"/>
            <a:ext cx="548640" cy="365760"/>
          </a:xfrm>
          <a:custGeom>
            <a:avLst/>
            <a:gdLst/>
            <a:ahLst/>
            <a:cxnLst/>
            <a:rect l="0" t="0" r="r" b="b"/>
            <a:pathLst>
              <a:path w="152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1355" y="1017"/>
                </a:lnTo>
                <a:lnTo>
                  <a:pt x="1356" y="1017"/>
                </a:lnTo>
                <a:cubicBezTo>
                  <a:pt x="1385" y="1017"/>
                  <a:pt x="1414" y="1009"/>
                  <a:pt x="1440" y="994"/>
                </a:cubicBezTo>
                <a:cubicBezTo>
                  <a:pt x="1466" y="979"/>
                  <a:pt x="1487" y="958"/>
                  <a:pt x="1502" y="932"/>
                </a:cubicBezTo>
                <a:cubicBezTo>
                  <a:pt x="1517" y="906"/>
                  <a:pt x="1525" y="877"/>
                  <a:pt x="1525" y="848"/>
                </a:cubicBezTo>
                <a:lnTo>
                  <a:pt x="1525" y="169"/>
                </a:lnTo>
                <a:lnTo>
                  <a:pt x="1525" y="170"/>
                </a:lnTo>
                <a:lnTo>
                  <a:pt x="1525" y="170"/>
                </a:lnTo>
                <a:cubicBezTo>
                  <a:pt x="1525" y="140"/>
                  <a:pt x="1517" y="111"/>
                  <a:pt x="1502" y="85"/>
                </a:cubicBezTo>
                <a:cubicBezTo>
                  <a:pt x="1487" y="59"/>
                  <a:pt x="1466" y="38"/>
                  <a:pt x="1440" y="23"/>
                </a:cubicBezTo>
                <a:cubicBezTo>
                  <a:pt x="1414" y="8"/>
                  <a:pt x="1385" y="0"/>
                  <a:pt x="135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26"/>
          <p:cNvSpPr/>
          <p:nvPr/>
        </p:nvSpPr>
        <p:spPr>
          <a:xfrm>
            <a:off x="546120" y="3430800"/>
            <a:ext cx="91440" cy="263160"/>
          </a:xfrm>
          <a:custGeom>
            <a:avLst/>
            <a:gdLst/>
            <a:ahLst/>
            <a:cxnLst/>
            <a:rect l="0" t="0" r="r" b="b"/>
            <a:pathLst>
              <a:path w="256" h="733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9"/>
                </a:lnTo>
                <a:lnTo>
                  <a:pt x="0" y="690"/>
                </a:lnTo>
                <a:cubicBezTo>
                  <a:pt x="0" y="697"/>
                  <a:pt x="2" y="704"/>
                  <a:pt x="6" y="711"/>
                </a:cubicBezTo>
                <a:cubicBezTo>
                  <a:pt x="9" y="717"/>
                  <a:pt x="15" y="723"/>
                  <a:pt x="21" y="726"/>
                </a:cubicBezTo>
                <a:cubicBezTo>
                  <a:pt x="28" y="730"/>
                  <a:pt x="35" y="732"/>
                  <a:pt x="43" y="732"/>
                </a:cubicBezTo>
                <a:lnTo>
                  <a:pt x="212" y="732"/>
                </a:lnTo>
                <a:lnTo>
                  <a:pt x="213" y="732"/>
                </a:lnTo>
                <a:cubicBezTo>
                  <a:pt x="220" y="732"/>
                  <a:pt x="227" y="730"/>
                  <a:pt x="234" y="726"/>
                </a:cubicBezTo>
                <a:cubicBezTo>
                  <a:pt x="240" y="723"/>
                  <a:pt x="246" y="717"/>
                  <a:pt x="249" y="711"/>
                </a:cubicBezTo>
                <a:cubicBezTo>
                  <a:pt x="253" y="704"/>
                  <a:pt x="255" y="697"/>
                  <a:pt x="255" y="690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BBE33D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27"/>
          <p:cNvSpPr/>
          <p:nvPr/>
        </p:nvSpPr>
        <p:spPr>
          <a:xfrm>
            <a:off x="690480" y="343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28"/>
          <p:cNvSpPr/>
          <p:nvPr/>
        </p:nvSpPr>
        <p:spPr>
          <a:xfrm>
            <a:off x="834480" y="343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29"/>
          <p:cNvSpPr/>
          <p:nvPr/>
        </p:nvSpPr>
        <p:spPr>
          <a:xfrm>
            <a:off x="546480" y="4871160"/>
            <a:ext cx="91440" cy="263160"/>
          </a:xfrm>
          <a:custGeom>
            <a:avLst/>
            <a:gdLst/>
            <a:ahLst/>
            <a:cxnLst/>
            <a:rect l="0" t="0" r="r" b="b"/>
            <a:pathLst>
              <a:path w="256" h="733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9"/>
                </a:lnTo>
                <a:lnTo>
                  <a:pt x="0" y="690"/>
                </a:lnTo>
                <a:cubicBezTo>
                  <a:pt x="0" y="697"/>
                  <a:pt x="2" y="704"/>
                  <a:pt x="6" y="711"/>
                </a:cubicBezTo>
                <a:cubicBezTo>
                  <a:pt x="9" y="717"/>
                  <a:pt x="15" y="723"/>
                  <a:pt x="21" y="726"/>
                </a:cubicBezTo>
                <a:cubicBezTo>
                  <a:pt x="28" y="730"/>
                  <a:pt x="35" y="732"/>
                  <a:pt x="43" y="732"/>
                </a:cubicBezTo>
                <a:lnTo>
                  <a:pt x="212" y="732"/>
                </a:lnTo>
                <a:lnTo>
                  <a:pt x="213" y="732"/>
                </a:lnTo>
                <a:cubicBezTo>
                  <a:pt x="220" y="732"/>
                  <a:pt x="227" y="730"/>
                  <a:pt x="234" y="726"/>
                </a:cubicBezTo>
                <a:cubicBezTo>
                  <a:pt x="240" y="723"/>
                  <a:pt x="246" y="717"/>
                  <a:pt x="249" y="711"/>
                </a:cubicBezTo>
                <a:cubicBezTo>
                  <a:pt x="253" y="704"/>
                  <a:pt x="255" y="697"/>
                  <a:pt x="255" y="690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BBE33D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30"/>
          <p:cNvSpPr/>
          <p:nvPr/>
        </p:nvSpPr>
        <p:spPr>
          <a:xfrm>
            <a:off x="690840" y="487152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31"/>
          <p:cNvSpPr/>
          <p:nvPr/>
        </p:nvSpPr>
        <p:spPr>
          <a:xfrm>
            <a:off x="834840" y="487152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Line 32"/>
          <p:cNvSpPr/>
          <p:nvPr/>
        </p:nvSpPr>
        <p:spPr>
          <a:xfrm flipV="1">
            <a:off x="2933640" y="229788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Line 33"/>
          <p:cNvSpPr/>
          <p:nvPr/>
        </p:nvSpPr>
        <p:spPr>
          <a:xfrm>
            <a:off x="1003320" y="3566520"/>
            <a:ext cx="193032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Line 34"/>
          <p:cNvSpPr/>
          <p:nvPr/>
        </p:nvSpPr>
        <p:spPr>
          <a:xfrm>
            <a:off x="1003320" y="5029560"/>
            <a:ext cx="193032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Line 35"/>
          <p:cNvSpPr/>
          <p:nvPr/>
        </p:nvSpPr>
        <p:spPr>
          <a:xfrm>
            <a:off x="2250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Line 36"/>
          <p:cNvSpPr/>
          <p:nvPr/>
        </p:nvSpPr>
        <p:spPr>
          <a:xfrm>
            <a:off x="7650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37"/>
          <p:cNvSpPr/>
          <p:nvPr/>
        </p:nvSpPr>
        <p:spPr>
          <a:xfrm>
            <a:off x="365760" y="3280320"/>
            <a:ext cx="100584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38"/>
          <p:cNvSpPr/>
          <p:nvPr/>
        </p:nvSpPr>
        <p:spPr>
          <a:xfrm>
            <a:off x="365760" y="4720320"/>
            <a:ext cx="100584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TextShape 39"/>
          <p:cNvSpPr txBox="1"/>
          <p:nvPr/>
        </p:nvSpPr>
        <p:spPr>
          <a:xfrm>
            <a:off x="4030560" y="2468880"/>
            <a:ext cx="557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開工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Kick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2" name="TextShape 40"/>
          <p:cNvSpPr txBox="1"/>
          <p:nvPr/>
        </p:nvSpPr>
        <p:spPr>
          <a:xfrm>
            <a:off x="8174880" y="2453760"/>
            <a:ext cx="755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收工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Gather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3" name="TextShape 41"/>
          <p:cNvSpPr txBox="1"/>
          <p:nvPr/>
        </p:nvSpPr>
        <p:spPr>
          <a:xfrm>
            <a:off x="2954880" y="2453760"/>
            <a:ext cx="755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收工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Gather</a:t>
            </a:r>
            <a:endParaRPr lang="en-US" sz="1400" b="0" strike="noStrike" spc="-1">
              <a:latin typeface="Arial"/>
            </a:endParaRPr>
          </a:p>
        </p:txBody>
      </p:sp>
      <p:cxnSp>
        <p:nvCxnSpPr>
          <p:cNvPr id="224" name="Line 42"/>
          <p:cNvCxnSpPr/>
          <p:nvPr/>
        </p:nvCxnSpPr>
        <p:spPr>
          <a:xfrm>
            <a:off x="4199760" y="2113560"/>
            <a:ext cx="1034280" cy="180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225" name="Line 43"/>
          <p:cNvCxnSpPr/>
          <p:nvPr/>
        </p:nvCxnSpPr>
        <p:spPr>
          <a:xfrm>
            <a:off x="5976720" y="2113560"/>
            <a:ext cx="246600" cy="36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226" name="Line 44"/>
          <p:cNvCxnSpPr/>
          <p:nvPr/>
        </p:nvCxnSpPr>
        <p:spPr>
          <a:xfrm>
            <a:off x="6732720" y="2115000"/>
            <a:ext cx="122292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227" name="Line 45"/>
          <p:cNvCxnSpPr/>
          <p:nvPr/>
        </p:nvCxnSpPr>
        <p:spPr>
          <a:xfrm flipV="1">
            <a:off x="2011680" y="2115000"/>
            <a:ext cx="69300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228" name="CustomShape 46"/>
          <p:cNvSpPr/>
          <p:nvPr/>
        </p:nvSpPr>
        <p:spPr>
          <a:xfrm>
            <a:off x="7955280" y="193248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229" name="CustomShape 47"/>
          <p:cNvSpPr/>
          <p:nvPr/>
        </p:nvSpPr>
        <p:spPr>
          <a:xfrm>
            <a:off x="7406640" y="1840680"/>
            <a:ext cx="204804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10800000" scaled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TextShape 48"/>
          <p:cNvSpPr txBox="1"/>
          <p:nvPr/>
        </p:nvSpPr>
        <p:spPr>
          <a:xfrm>
            <a:off x="3996720" y="1182240"/>
            <a:ext cx="1414800" cy="727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 dirty="0" err="1">
                <a:solidFill>
                  <a:srgbClr val="FFBF00"/>
                </a:solidFill>
                <a:latin typeface="Arial"/>
              </a:rPr>
              <a:t>替換前後緩衝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31" name="Line 49"/>
          <p:cNvSpPr/>
          <p:nvPr/>
        </p:nvSpPr>
        <p:spPr>
          <a:xfrm flipV="1">
            <a:off x="3984480" y="1249560"/>
            <a:ext cx="6120" cy="743040"/>
          </a:xfrm>
          <a:prstGeom prst="line">
            <a:avLst/>
          </a:prstGeom>
          <a:ln w="29160">
            <a:solidFill>
              <a:srgbClr val="FFB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TextShape 50"/>
          <p:cNvSpPr txBox="1"/>
          <p:nvPr/>
        </p:nvSpPr>
        <p:spPr>
          <a:xfrm>
            <a:off x="5456880" y="1192320"/>
            <a:ext cx="1963440" cy="54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 dirty="0" err="1">
                <a:solidFill>
                  <a:srgbClr val="FFBF00"/>
                </a:solidFill>
                <a:latin typeface="Arial"/>
              </a:rPr>
              <a:t>讀取前緩衝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33" name="CustomShape 51"/>
          <p:cNvSpPr/>
          <p:nvPr/>
        </p:nvSpPr>
        <p:spPr>
          <a:xfrm>
            <a:off x="2704320" y="193212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234" name="Line 52"/>
          <p:cNvSpPr/>
          <p:nvPr/>
        </p:nvSpPr>
        <p:spPr>
          <a:xfrm flipV="1">
            <a:off x="5460840" y="1249560"/>
            <a:ext cx="6120" cy="743040"/>
          </a:xfrm>
          <a:prstGeom prst="line">
            <a:avLst/>
          </a:prstGeom>
          <a:ln w="29160">
            <a:solidFill>
              <a:srgbClr val="FFB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53"/>
          <p:cNvSpPr/>
          <p:nvPr/>
        </p:nvSpPr>
        <p:spPr>
          <a:xfrm>
            <a:off x="5233680" y="193212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  <p:sp>
        <p:nvSpPr>
          <p:cNvPr id="236" name="CustomShape 54"/>
          <p:cNvSpPr/>
          <p:nvPr/>
        </p:nvSpPr>
        <p:spPr>
          <a:xfrm>
            <a:off x="512640" y="193248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  <p:sp>
        <p:nvSpPr>
          <p:cNvPr id="237" name="CustomShape 55"/>
          <p:cNvSpPr/>
          <p:nvPr/>
        </p:nvSpPr>
        <p:spPr>
          <a:xfrm>
            <a:off x="488460" y="1840680"/>
            <a:ext cx="201168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184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TextShape 2"/>
          <p:cNvSpPr txBox="1"/>
          <p:nvPr/>
        </p:nvSpPr>
        <p:spPr>
          <a:xfrm>
            <a:off x="1097280" y="156600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TextShape 3"/>
          <p:cNvSpPr txBox="1"/>
          <p:nvPr/>
        </p:nvSpPr>
        <p:spPr>
          <a:xfrm>
            <a:off x="2160" y="1419120"/>
            <a:ext cx="10951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主執行緒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241" name="TextShape 4"/>
          <p:cNvSpPr txBox="1"/>
          <p:nvPr/>
        </p:nvSpPr>
        <p:spPr>
          <a:xfrm>
            <a:off x="225000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0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242" name="TextShape 5"/>
          <p:cNvSpPr txBox="1"/>
          <p:nvPr/>
        </p:nvSpPr>
        <p:spPr>
          <a:xfrm>
            <a:off x="766008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1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0" y="328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TextShape 7"/>
          <p:cNvSpPr txBox="1"/>
          <p:nvPr/>
        </p:nvSpPr>
        <p:spPr>
          <a:xfrm>
            <a:off x="2160" y="285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245" name="CustomShape 8"/>
          <p:cNvSpPr/>
          <p:nvPr/>
        </p:nvSpPr>
        <p:spPr>
          <a:xfrm>
            <a:off x="0" y="472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TextShape 9"/>
          <p:cNvSpPr txBox="1"/>
          <p:nvPr/>
        </p:nvSpPr>
        <p:spPr>
          <a:xfrm>
            <a:off x="2160" y="429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247" name="CustomShape 10"/>
          <p:cNvSpPr/>
          <p:nvPr/>
        </p:nvSpPr>
        <p:spPr>
          <a:xfrm>
            <a:off x="6035040" y="3383280"/>
            <a:ext cx="274320" cy="365760"/>
          </a:xfrm>
          <a:custGeom>
            <a:avLst/>
            <a:gdLst/>
            <a:ahLst/>
            <a:cxnLst/>
            <a:rect l="0" t="0" r="r" b="b"/>
            <a:pathLst>
              <a:path w="764" h="1018">
                <a:moveTo>
                  <a:pt x="127" y="0"/>
                </a:moveTo>
                <a:lnTo>
                  <a:pt x="127" y="0"/>
                </a:lnTo>
                <a:cubicBezTo>
                  <a:pt x="105" y="0"/>
                  <a:pt x="83" y="6"/>
                  <a:pt x="64" y="17"/>
                </a:cubicBezTo>
                <a:cubicBezTo>
                  <a:pt x="44" y="28"/>
                  <a:pt x="28" y="44"/>
                  <a:pt x="17" y="64"/>
                </a:cubicBezTo>
                <a:cubicBezTo>
                  <a:pt x="6" y="83"/>
                  <a:pt x="0" y="105"/>
                  <a:pt x="0" y="127"/>
                </a:cubicBezTo>
                <a:lnTo>
                  <a:pt x="0" y="889"/>
                </a:lnTo>
                <a:lnTo>
                  <a:pt x="0" y="890"/>
                </a:lnTo>
                <a:cubicBezTo>
                  <a:pt x="0" y="912"/>
                  <a:pt x="6" y="934"/>
                  <a:pt x="17" y="953"/>
                </a:cubicBezTo>
                <a:cubicBezTo>
                  <a:pt x="28" y="973"/>
                  <a:pt x="44" y="989"/>
                  <a:pt x="64" y="1000"/>
                </a:cubicBezTo>
                <a:cubicBezTo>
                  <a:pt x="83" y="1011"/>
                  <a:pt x="105" y="1017"/>
                  <a:pt x="127" y="1017"/>
                </a:cubicBezTo>
                <a:lnTo>
                  <a:pt x="635" y="1017"/>
                </a:lnTo>
                <a:lnTo>
                  <a:pt x="636" y="1017"/>
                </a:lnTo>
                <a:cubicBezTo>
                  <a:pt x="658" y="1017"/>
                  <a:pt x="680" y="1011"/>
                  <a:pt x="699" y="1000"/>
                </a:cubicBezTo>
                <a:cubicBezTo>
                  <a:pt x="719" y="989"/>
                  <a:pt x="735" y="973"/>
                  <a:pt x="746" y="953"/>
                </a:cubicBezTo>
                <a:cubicBezTo>
                  <a:pt x="757" y="934"/>
                  <a:pt x="763" y="912"/>
                  <a:pt x="763" y="890"/>
                </a:cubicBezTo>
                <a:lnTo>
                  <a:pt x="763" y="127"/>
                </a:lnTo>
                <a:lnTo>
                  <a:pt x="763" y="127"/>
                </a:lnTo>
                <a:lnTo>
                  <a:pt x="763" y="127"/>
                </a:lnTo>
                <a:cubicBezTo>
                  <a:pt x="763" y="105"/>
                  <a:pt x="757" y="83"/>
                  <a:pt x="746" y="64"/>
                </a:cubicBezTo>
                <a:cubicBezTo>
                  <a:pt x="735" y="44"/>
                  <a:pt x="719" y="28"/>
                  <a:pt x="699" y="17"/>
                </a:cubicBezTo>
                <a:cubicBezTo>
                  <a:pt x="680" y="6"/>
                  <a:pt x="658" y="0"/>
                  <a:pt x="636" y="0"/>
                </a:cubicBezTo>
                <a:lnTo>
                  <a:pt x="127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11"/>
          <p:cNvSpPr/>
          <p:nvPr/>
        </p:nvSpPr>
        <p:spPr>
          <a:xfrm>
            <a:off x="6035040" y="4810320"/>
            <a:ext cx="274320" cy="365760"/>
          </a:xfrm>
          <a:custGeom>
            <a:avLst/>
            <a:gdLst/>
            <a:ahLst/>
            <a:cxnLst/>
            <a:rect l="0" t="0" r="r" b="b"/>
            <a:pathLst>
              <a:path w="764" h="1018">
                <a:moveTo>
                  <a:pt x="127" y="0"/>
                </a:moveTo>
                <a:lnTo>
                  <a:pt x="127" y="0"/>
                </a:lnTo>
                <a:cubicBezTo>
                  <a:pt x="105" y="0"/>
                  <a:pt x="83" y="6"/>
                  <a:pt x="64" y="17"/>
                </a:cubicBezTo>
                <a:cubicBezTo>
                  <a:pt x="44" y="28"/>
                  <a:pt x="28" y="44"/>
                  <a:pt x="17" y="64"/>
                </a:cubicBezTo>
                <a:cubicBezTo>
                  <a:pt x="6" y="83"/>
                  <a:pt x="0" y="105"/>
                  <a:pt x="0" y="127"/>
                </a:cubicBezTo>
                <a:lnTo>
                  <a:pt x="0" y="889"/>
                </a:lnTo>
                <a:lnTo>
                  <a:pt x="0" y="890"/>
                </a:lnTo>
                <a:cubicBezTo>
                  <a:pt x="0" y="912"/>
                  <a:pt x="6" y="934"/>
                  <a:pt x="17" y="953"/>
                </a:cubicBezTo>
                <a:cubicBezTo>
                  <a:pt x="28" y="973"/>
                  <a:pt x="44" y="989"/>
                  <a:pt x="64" y="1000"/>
                </a:cubicBezTo>
                <a:cubicBezTo>
                  <a:pt x="83" y="1011"/>
                  <a:pt x="105" y="1017"/>
                  <a:pt x="127" y="1017"/>
                </a:cubicBezTo>
                <a:lnTo>
                  <a:pt x="635" y="1017"/>
                </a:lnTo>
                <a:lnTo>
                  <a:pt x="636" y="1017"/>
                </a:lnTo>
                <a:cubicBezTo>
                  <a:pt x="658" y="1017"/>
                  <a:pt x="680" y="1011"/>
                  <a:pt x="699" y="1000"/>
                </a:cubicBezTo>
                <a:cubicBezTo>
                  <a:pt x="719" y="989"/>
                  <a:pt x="735" y="973"/>
                  <a:pt x="746" y="953"/>
                </a:cubicBezTo>
                <a:cubicBezTo>
                  <a:pt x="757" y="934"/>
                  <a:pt x="763" y="912"/>
                  <a:pt x="763" y="890"/>
                </a:cubicBezTo>
                <a:lnTo>
                  <a:pt x="763" y="127"/>
                </a:lnTo>
                <a:lnTo>
                  <a:pt x="763" y="127"/>
                </a:lnTo>
                <a:lnTo>
                  <a:pt x="763" y="127"/>
                </a:lnTo>
                <a:cubicBezTo>
                  <a:pt x="763" y="105"/>
                  <a:pt x="757" y="83"/>
                  <a:pt x="746" y="64"/>
                </a:cubicBezTo>
                <a:cubicBezTo>
                  <a:pt x="735" y="44"/>
                  <a:pt x="719" y="28"/>
                  <a:pt x="699" y="17"/>
                </a:cubicBezTo>
                <a:cubicBezTo>
                  <a:pt x="680" y="6"/>
                  <a:pt x="658" y="0"/>
                  <a:pt x="636" y="0"/>
                </a:cubicBezTo>
                <a:lnTo>
                  <a:pt x="127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12"/>
          <p:cNvSpPr/>
          <p:nvPr/>
        </p:nvSpPr>
        <p:spPr>
          <a:xfrm>
            <a:off x="6126480" y="343080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13"/>
          <p:cNvSpPr/>
          <p:nvPr/>
        </p:nvSpPr>
        <p:spPr>
          <a:xfrm>
            <a:off x="6126480" y="487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Line 14"/>
          <p:cNvSpPr/>
          <p:nvPr/>
        </p:nvSpPr>
        <p:spPr>
          <a:xfrm>
            <a:off x="4003200" y="229752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Line 15"/>
          <p:cNvSpPr/>
          <p:nvPr/>
        </p:nvSpPr>
        <p:spPr>
          <a:xfrm flipV="1">
            <a:off x="8160480" y="229752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Line 16"/>
          <p:cNvSpPr/>
          <p:nvPr/>
        </p:nvSpPr>
        <p:spPr>
          <a:xfrm>
            <a:off x="4003200" y="3566160"/>
            <a:ext cx="2031840" cy="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Line 17"/>
          <p:cNvSpPr/>
          <p:nvPr/>
        </p:nvSpPr>
        <p:spPr>
          <a:xfrm>
            <a:off x="6309360" y="3566160"/>
            <a:ext cx="185112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18"/>
          <p:cNvSpPr/>
          <p:nvPr/>
        </p:nvSpPr>
        <p:spPr>
          <a:xfrm>
            <a:off x="4003200" y="5029200"/>
            <a:ext cx="2031840" cy="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Line 19"/>
          <p:cNvSpPr/>
          <p:nvPr/>
        </p:nvSpPr>
        <p:spPr>
          <a:xfrm>
            <a:off x="6309360" y="5029200"/>
            <a:ext cx="185112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20"/>
          <p:cNvSpPr/>
          <p:nvPr/>
        </p:nvSpPr>
        <p:spPr>
          <a:xfrm>
            <a:off x="640080" y="3383640"/>
            <a:ext cx="274320" cy="365760"/>
          </a:xfrm>
          <a:custGeom>
            <a:avLst/>
            <a:gdLst/>
            <a:ahLst/>
            <a:cxnLst/>
            <a:rect l="0" t="0" r="r" b="b"/>
            <a:pathLst>
              <a:path w="764" h="1018">
                <a:moveTo>
                  <a:pt x="127" y="0"/>
                </a:moveTo>
                <a:lnTo>
                  <a:pt x="127" y="0"/>
                </a:lnTo>
                <a:cubicBezTo>
                  <a:pt x="105" y="0"/>
                  <a:pt x="83" y="6"/>
                  <a:pt x="64" y="17"/>
                </a:cubicBezTo>
                <a:cubicBezTo>
                  <a:pt x="44" y="28"/>
                  <a:pt x="28" y="44"/>
                  <a:pt x="17" y="64"/>
                </a:cubicBezTo>
                <a:cubicBezTo>
                  <a:pt x="6" y="83"/>
                  <a:pt x="0" y="105"/>
                  <a:pt x="0" y="127"/>
                </a:cubicBezTo>
                <a:lnTo>
                  <a:pt x="0" y="889"/>
                </a:lnTo>
                <a:lnTo>
                  <a:pt x="0" y="890"/>
                </a:lnTo>
                <a:cubicBezTo>
                  <a:pt x="0" y="912"/>
                  <a:pt x="6" y="934"/>
                  <a:pt x="17" y="953"/>
                </a:cubicBezTo>
                <a:cubicBezTo>
                  <a:pt x="28" y="973"/>
                  <a:pt x="44" y="989"/>
                  <a:pt x="64" y="1000"/>
                </a:cubicBezTo>
                <a:cubicBezTo>
                  <a:pt x="83" y="1011"/>
                  <a:pt x="105" y="1017"/>
                  <a:pt x="127" y="1017"/>
                </a:cubicBezTo>
                <a:lnTo>
                  <a:pt x="635" y="1017"/>
                </a:lnTo>
                <a:lnTo>
                  <a:pt x="636" y="1017"/>
                </a:lnTo>
                <a:cubicBezTo>
                  <a:pt x="658" y="1017"/>
                  <a:pt x="680" y="1011"/>
                  <a:pt x="699" y="1000"/>
                </a:cubicBezTo>
                <a:cubicBezTo>
                  <a:pt x="719" y="989"/>
                  <a:pt x="735" y="973"/>
                  <a:pt x="746" y="953"/>
                </a:cubicBezTo>
                <a:cubicBezTo>
                  <a:pt x="757" y="934"/>
                  <a:pt x="763" y="912"/>
                  <a:pt x="763" y="890"/>
                </a:cubicBezTo>
                <a:lnTo>
                  <a:pt x="763" y="127"/>
                </a:lnTo>
                <a:lnTo>
                  <a:pt x="763" y="127"/>
                </a:lnTo>
                <a:lnTo>
                  <a:pt x="763" y="127"/>
                </a:lnTo>
                <a:cubicBezTo>
                  <a:pt x="763" y="105"/>
                  <a:pt x="757" y="83"/>
                  <a:pt x="746" y="64"/>
                </a:cubicBezTo>
                <a:cubicBezTo>
                  <a:pt x="735" y="44"/>
                  <a:pt x="719" y="28"/>
                  <a:pt x="699" y="17"/>
                </a:cubicBezTo>
                <a:cubicBezTo>
                  <a:pt x="680" y="6"/>
                  <a:pt x="658" y="0"/>
                  <a:pt x="636" y="0"/>
                </a:cubicBezTo>
                <a:lnTo>
                  <a:pt x="127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21"/>
          <p:cNvSpPr/>
          <p:nvPr/>
        </p:nvSpPr>
        <p:spPr>
          <a:xfrm>
            <a:off x="640080" y="4810680"/>
            <a:ext cx="274320" cy="365760"/>
          </a:xfrm>
          <a:custGeom>
            <a:avLst/>
            <a:gdLst/>
            <a:ahLst/>
            <a:cxnLst/>
            <a:rect l="0" t="0" r="r" b="b"/>
            <a:pathLst>
              <a:path w="764" h="1018">
                <a:moveTo>
                  <a:pt x="127" y="0"/>
                </a:moveTo>
                <a:lnTo>
                  <a:pt x="127" y="0"/>
                </a:lnTo>
                <a:cubicBezTo>
                  <a:pt x="105" y="0"/>
                  <a:pt x="83" y="6"/>
                  <a:pt x="64" y="17"/>
                </a:cubicBezTo>
                <a:cubicBezTo>
                  <a:pt x="44" y="28"/>
                  <a:pt x="28" y="44"/>
                  <a:pt x="17" y="64"/>
                </a:cubicBezTo>
                <a:cubicBezTo>
                  <a:pt x="6" y="83"/>
                  <a:pt x="0" y="105"/>
                  <a:pt x="0" y="127"/>
                </a:cubicBezTo>
                <a:lnTo>
                  <a:pt x="0" y="889"/>
                </a:lnTo>
                <a:lnTo>
                  <a:pt x="0" y="890"/>
                </a:lnTo>
                <a:cubicBezTo>
                  <a:pt x="0" y="912"/>
                  <a:pt x="6" y="934"/>
                  <a:pt x="17" y="953"/>
                </a:cubicBezTo>
                <a:cubicBezTo>
                  <a:pt x="28" y="973"/>
                  <a:pt x="44" y="989"/>
                  <a:pt x="64" y="1000"/>
                </a:cubicBezTo>
                <a:cubicBezTo>
                  <a:pt x="83" y="1011"/>
                  <a:pt x="105" y="1017"/>
                  <a:pt x="127" y="1017"/>
                </a:cubicBezTo>
                <a:lnTo>
                  <a:pt x="635" y="1017"/>
                </a:lnTo>
                <a:lnTo>
                  <a:pt x="636" y="1017"/>
                </a:lnTo>
                <a:cubicBezTo>
                  <a:pt x="658" y="1017"/>
                  <a:pt x="680" y="1011"/>
                  <a:pt x="699" y="1000"/>
                </a:cubicBezTo>
                <a:cubicBezTo>
                  <a:pt x="719" y="989"/>
                  <a:pt x="735" y="973"/>
                  <a:pt x="746" y="953"/>
                </a:cubicBezTo>
                <a:cubicBezTo>
                  <a:pt x="757" y="934"/>
                  <a:pt x="763" y="912"/>
                  <a:pt x="763" y="890"/>
                </a:cubicBezTo>
                <a:lnTo>
                  <a:pt x="763" y="127"/>
                </a:lnTo>
                <a:lnTo>
                  <a:pt x="763" y="127"/>
                </a:lnTo>
                <a:lnTo>
                  <a:pt x="763" y="127"/>
                </a:lnTo>
                <a:cubicBezTo>
                  <a:pt x="763" y="105"/>
                  <a:pt x="757" y="83"/>
                  <a:pt x="746" y="64"/>
                </a:cubicBezTo>
                <a:cubicBezTo>
                  <a:pt x="735" y="44"/>
                  <a:pt x="719" y="28"/>
                  <a:pt x="699" y="17"/>
                </a:cubicBezTo>
                <a:cubicBezTo>
                  <a:pt x="680" y="6"/>
                  <a:pt x="658" y="0"/>
                  <a:pt x="636" y="0"/>
                </a:cubicBezTo>
                <a:lnTo>
                  <a:pt x="127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22"/>
          <p:cNvSpPr/>
          <p:nvPr/>
        </p:nvSpPr>
        <p:spPr>
          <a:xfrm>
            <a:off x="731520" y="343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23"/>
          <p:cNvSpPr/>
          <p:nvPr/>
        </p:nvSpPr>
        <p:spPr>
          <a:xfrm>
            <a:off x="731520" y="487152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Line 24"/>
          <p:cNvSpPr/>
          <p:nvPr/>
        </p:nvSpPr>
        <p:spPr>
          <a:xfrm flipV="1">
            <a:off x="2933640" y="229788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Line 25"/>
          <p:cNvSpPr/>
          <p:nvPr/>
        </p:nvSpPr>
        <p:spPr>
          <a:xfrm>
            <a:off x="914400" y="3566520"/>
            <a:ext cx="201924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Line 26"/>
          <p:cNvSpPr/>
          <p:nvPr/>
        </p:nvSpPr>
        <p:spPr>
          <a:xfrm>
            <a:off x="914400" y="5029560"/>
            <a:ext cx="201924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Line 27"/>
          <p:cNvSpPr/>
          <p:nvPr/>
        </p:nvSpPr>
        <p:spPr>
          <a:xfrm>
            <a:off x="2250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Line 28"/>
          <p:cNvSpPr/>
          <p:nvPr/>
        </p:nvSpPr>
        <p:spPr>
          <a:xfrm>
            <a:off x="7650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29"/>
          <p:cNvSpPr/>
          <p:nvPr/>
        </p:nvSpPr>
        <p:spPr>
          <a:xfrm>
            <a:off x="608820" y="3280320"/>
            <a:ext cx="731519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30"/>
          <p:cNvSpPr/>
          <p:nvPr/>
        </p:nvSpPr>
        <p:spPr>
          <a:xfrm>
            <a:off x="608820" y="4720320"/>
            <a:ext cx="731519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TextShape 31"/>
          <p:cNvSpPr txBox="1"/>
          <p:nvPr/>
        </p:nvSpPr>
        <p:spPr>
          <a:xfrm>
            <a:off x="4030560" y="2468880"/>
            <a:ext cx="557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開工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Kick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9" name="TextShape 32"/>
          <p:cNvSpPr txBox="1"/>
          <p:nvPr/>
        </p:nvSpPr>
        <p:spPr>
          <a:xfrm>
            <a:off x="8174880" y="2453760"/>
            <a:ext cx="755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收工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Gather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70" name="TextShape 33"/>
          <p:cNvSpPr txBox="1"/>
          <p:nvPr/>
        </p:nvSpPr>
        <p:spPr>
          <a:xfrm>
            <a:off x="2954880" y="2453760"/>
            <a:ext cx="755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收工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Gather</a:t>
            </a:r>
            <a:endParaRPr lang="en-US" sz="1400" b="0" strike="noStrike" spc="-1">
              <a:latin typeface="Arial"/>
            </a:endParaRPr>
          </a:p>
        </p:txBody>
      </p:sp>
      <p:cxnSp>
        <p:nvCxnSpPr>
          <p:cNvPr id="271" name="Line 34"/>
          <p:cNvCxnSpPr/>
          <p:nvPr/>
        </p:nvCxnSpPr>
        <p:spPr>
          <a:xfrm>
            <a:off x="4199760" y="2113560"/>
            <a:ext cx="1034280" cy="180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272" name="Line 35"/>
          <p:cNvCxnSpPr/>
          <p:nvPr/>
        </p:nvCxnSpPr>
        <p:spPr>
          <a:xfrm>
            <a:off x="5976720" y="2113560"/>
            <a:ext cx="246600" cy="36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273" name="Line 36"/>
          <p:cNvCxnSpPr/>
          <p:nvPr/>
        </p:nvCxnSpPr>
        <p:spPr>
          <a:xfrm>
            <a:off x="6732720" y="2115000"/>
            <a:ext cx="122292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274" name="Line 37"/>
          <p:cNvCxnSpPr/>
          <p:nvPr/>
        </p:nvCxnSpPr>
        <p:spPr>
          <a:xfrm flipV="1">
            <a:off x="2011680" y="2115000"/>
            <a:ext cx="69300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275" name="CustomShape 38"/>
          <p:cNvSpPr/>
          <p:nvPr/>
        </p:nvSpPr>
        <p:spPr>
          <a:xfrm>
            <a:off x="7955280" y="193248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276" name="CustomShape 39"/>
          <p:cNvSpPr/>
          <p:nvPr/>
        </p:nvSpPr>
        <p:spPr>
          <a:xfrm>
            <a:off x="7406640" y="1840680"/>
            <a:ext cx="204804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10800000" scaled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TextShape 40"/>
          <p:cNvSpPr txBox="1"/>
          <p:nvPr/>
        </p:nvSpPr>
        <p:spPr>
          <a:xfrm>
            <a:off x="3996720" y="1182240"/>
            <a:ext cx="1414800" cy="727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 dirty="0" err="1">
                <a:solidFill>
                  <a:srgbClr val="FFBF00"/>
                </a:solidFill>
                <a:latin typeface="Arial"/>
              </a:rPr>
              <a:t>替換前後緩衝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78" name="Line 41"/>
          <p:cNvSpPr/>
          <p:nvPr/>
        </p:nvSpPr>
        <p:spPr>
          <a:xfrm flipV="1">
            <a:off x="3984480" y="1249560"/>
            <a:ext cx="6120" cy="743040"/>
          </a:xfrm>
          <a:prstGeom prst="line">
            <a:avLst/>
          </a:prstGeom>
          <a:ln w="29160">
            <a:solidFill>
              <a:srgbClr val="FFB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TextShape 42"/>
          <p:cNvSpPr txBox="1"/>
          <p:nvPr/>
        </p:nvSpPr>
        <p:spPr>
          <a:xfrm>
            <a:off x="5456880" y="1192320"/>
            <a:ext cx="1963440" cy="54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 dirty="0" err="1">
                <a:solidFill>
                  <a:srgbClr val="FFBF00"/>
                </a:solidFill>
                <a:latin typeface="Arial"/>
              </a:rPr>
              <a:t>讀取前緩衝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80" name="CustomShape 43"/>
          <p:cNvSpPr/>
          <p:nvPr/>
        </p:nvSpPr>
        <p:spPr>
          <a:xfrm>
            <a:off x="2704320" y="193212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281" name="Line 44"/>
          <p:cNvSpPr/>
          <p:nvPr/>
        </p:nvSpPr>
        <p:spPr>
          <a:xfrm flipV="1">
            <a:off x="5460840" y="1249560"/>
            <a:ext cx="6120" cy="743040"/>
          </a:xfrm>
          <a:prstGeom prst="line">
            <a:avLst/>
          </a:prstGeom>
          <a:ln w="29160">
            <a:solidFill>
              <a:srgbClr val="FFB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45"/>
          <p:cNvSpPr/>
          <p:nvPr/>
        </p:nvSpPr>
        <p:spPr>
          <a:xfrm>
            <a:off x="5233680" y="193212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  <p:sp>
        <p:nvSpPr>
          <p:cNvPr id="283" name="CustomShape 46"/>
          <p:cNvSpPr/>
          <p:nvPr/>
        </p:nvSpPr>
        <p:spPr>
          <a:xfrm>
            <a:off x="512640" y="193248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  <p:sp>
        <p:nvSpPr>
          <p:cNvPr id="284" name="CustomShape 47"/>
          <p:cNvSpPr/>
          <p:nvPr/>
        </p:nvSpPr>
        <p:spPr>
          <a:xfrm>
            <a:off x="488460" y="1840680"/>
            <a:ext cx="201168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48"/>
          <p:cNvSpPr/>
          <p:nvPr/>
        </p:nvSpPr>
        <p:spPr>
          <a:xfrm>
            <a:off x="5467320" y="2834640"/>
            <a:ext cx="1371600" cy="2707200"/>
          </a:xfrm>
          <a:prstGeom prst="ellipse">
            <a:avLst/>
          </a:prstGeom>
          <a:noFill/>
          <a:ln w="7632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85"/>
          <p:cNvPicPr/>
          <p:nvPr/>
        </p:nvPicPr>
        <p:blipFill>
          <a:blip r:embed="rId2"/>
          <a:stretch/>
        </p:blipFill>
        <p:spPr>
          <a:xfrm>
            <a:off x="226080" y="934200"/>
            <a:ext cx="5077440" cy="391212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3"/>
          <a:stretch/>
        </p:blipFill>
        <p:spPr>
          <a:xfrm>
            <a:off x="5327280" y="914400"/>
            <a:ext cx="4623480" cy="3246480"/>
          </a:xfrm>
          <a:prstGeom prst="rect">
            <a:avLst/>
          </a:prstGeom>
          <a:ln>
            <a:noFill/>
          </a:ln>
        </p:spPr>
      </p:pic>
      <p:sp>
        <p:nvSpPr>
          <p:cNvPr id="288" name="CustomShape 1"/>
          <p:cNvSpPr/>
          <p:nvPr/>
        </p:nvSpPr>
        <p:spPr>
          <a:xfrm>
            <a:off x="512640" y="3474720"/>
            <a:ext cx="3931920" cy="22860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2"/>
          <p:cNvSpPr/>
          <p:nvPr/>
        </p:nvSpPr>
        <p:spPr>
          <a:xfrm>
            <a:off x="5633280" y="3108960"/>
            <a:ext cx="3931920" cy="22860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3"/>
          <p:cNvSpPr/>
          <p:nvPr/>
        </p:nvSpPr>
        <p:spPr>
          <a:xfrm>
            <a:off x="365760" y="2743200"/>
            <a:ext cx="2377440" cy="22860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4"/>
          <p:cNvSpPr/>
          <p:nvPr/>
        </p:nvSpPr>
        <p:spPr>
          <a:xfrm>
            <a:off x="5486400" y="2413440"/>
            <a:ext cx="2377440" cy="22860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5"/>
          <p:cNvSpPr/>
          <p:nvPr/>
        </p:nvSpPr>
        <p:spPr>
          <a:xfrm>
            <a:off x="5633280" y="3504960"/>
            <a:ext cx="1956240" cy="228600"/>
          </a:xfrm>
          <a:prstGeom prst="rect">
            <a:avLst/>
          </a:prstGeom>
          <a:noFill/>
          <a:ln w="29160">
            <a:solidFill>
              <a:srgbClr val="FF8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6"/>
          <p:cNvSpPr/>
          <p:nvPr/>
        </p:nvSpPr>
        <p:spPr>
          <a:xfrm>
            <a:off x="7325280" y="2748960"/>
            <a:ext cx="904320" cy="228600"/>
          </a:xfrm>
          <a:prstGeom prst="rect">
            <a:avLst/>
          </a:prstGeom>
          <a:noFill/>
          <a:ln w="29160">
            <a:solidFill>
              <a:srgbClr val="FF8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7"/>
          <p:cNvSpPr/>
          <p:nvPr/>
        </p:nvSpPr>
        <p:spPr>
          <a:xfrm>
            <a:off x="5489280" y="1848960"/>
            <a:ext cx="2923200" cy="228600"/>
          </a:xfrm>
          <a:prstGeom prst="rect">
            <a:avLst/>
          </a:prstGeom>
          <a:noFill/>
          <a:ln w="29160">
            <a:solidFill>
              <a:srgbClr val="FF8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 3"/>
          <p:cNvGrpSpPr/>
          <p:nvPr/>
        </p:nvGrpSpPr>
        <p:grpSpPr>
          <a:xfrm>
            <a:off x="7370384" y="861609"/>
            <a:ext cx="2103120" cy="1121760"/>
            <a:chOff x="2903040" y="2983320"/>
            <a:chExt cx="2103120" cy="1121760"/>
          </a:xfrm>
        </p:grpSpPr>
        <p:pic>
          <p:nvPicPr>
            <p:cNvPr id="408" name="Picture 407"/>
            <p:cNvPicPr/>
            <p:nvPr/>
          </p:nvPicPr>
          <p:blipFill>
            <a:blip r:embed="rId2"/>
            <a:stretch/>
          </p:blipFill>
          <p:spPr>
            <a:xfrm>
              <a:off x="2903040" y="2983320"/>
              <a:ext cx="554040" cy="554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9" name="Picture 408"/>
            <p:cNvPicPr/>
            <p:nvPr/>
          </p:nvPicPr>
          <p:blipFill>
            <a:blip r:embed="rId3"/>
            <a:stretch/>
          </p:blipFill>
          <p:spPr>
            <a:xfrm>
              <a:off x="2983680" y="3695760"/>
              <a:ext cx="392760" cy="317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0" name="TextShape 4"/>
            <p:cNvSpPr txBox="1"/>
            <p:nvPr/>
          </p:nvSpPr>
          <p:spPr>
            <a:xfrm>
              <a:off x="3399120" y="3110760"/>
              <a:ext cx="1607040" cy="409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US" sz="1800" b="1" strike="noStrike" spc="-1" dirty="0">
                  <a:solidFill>
                    <a:schemeClr val="bg1"/>
                  </a:solidFill>
                  <a:latin typeface="Calibri"/>
                </a:rPr>
                <a:t>AllenChou.net</a:t>
              </a:r>
              <a:endParaRPr lang="en-US" sz="1800" b="0" strike="noStrike" spc="-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12" name="TextShape 5"/>
            <p:cNvSpPr txBox="1"/>
            <p:nvPr/>
          </p:nvSpPr>
          <p:spPr>
            <a:xfrm>
              <a:off x="3399480" y="3695760"/>
              <a:ext cx="1515240" cy="409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US" sz="1800" b="1" strike="noStrike" spc="-1">
                  <a:solidFill>
                    <a:schemeClr val="bg1"/>
                  </a:solidFill>
                  <a:latin typeface="Calibri"/>
                </a:rPr>
                <a:t>TheAllenChou</a:t>
              </a:r>
              <a:endParaRPr lang="en-US" sz="1800" b="0" strike="noStrike" spc="-1">
                <a:solidFill>
                  <a:schemeClr val="bg1"/>
                </a:solidFill>
                <a:latin typeface="Arial"/>
              </a:endParaRPr>
            </a:p>
          </p:txBody>
        </p:sp>
      </p:grpSp>
      <p:sp>
        <p:nvSpPr>
          <p:cNvPr id="11" name="TextShape 1">
            <a:extLst>
              <a:ext uri="{FF2B5EF4-FFF2-40B4-BE49-F238E27FC236}">
                <a16:creationId xmlns:a16="http://schemas.microsoft.com/office/drawing/2014/main" id="{4B286CE7-B7DC-4CFE-9D5A-115103A5FD0E}"/>
              </a:ext>
            </a:extLst>
          </p:cNvPr>
          <p:cNvSpPr txBox="1"/>
          <p:nvPr/>
        </p:nvSpPr>
        <p:spPr>
          <a:xfrm>
            <a:off x="449520" y="647769"/>
            <a:ext cx="3827920" cy="774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3200" b="1" strike="noStrike" spc="-1" dirty="0" err="1">
                <a:solidFill>
                  <a:schemeClr val="bg1"/>
                </a:solidFill>
                <a:latin typeface="Arial"/>
              </a:rPr>
              <a:t>周明倫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  <a:p>
            <a:r>
              <a:rPr lang="en-US" sz="2200" b="1" strike="noStrike" spc="-1" dirty="0">
                <a:solidFill>
                  <a:schemeClr val="bg1"/>
                </a:solidFill>
                <a:latin typeface="Arial"/>
              </a:rPr>
              <a:t>Ming-</a:t>
            </a:r>
            <a:r>
              <a:rPr lang="en-US" sz="2200" b="1" strike="noStrike" spc="-1" dirty="0" err="1">
                <a:solidFill>
                  <a:schemeClr val="bg1"/>
                </a:solidFill>
                <a:latin typeface="Arial"/>
              </a:rPr>
              <a:t>Lun</a:t>
            </a:r>
            <a:r>
              <a:rPr lang="en-US" sz="2200" b="1" strike="noStrike" spc="-1" dirty="0">
                <a:solidFill>
                  <a:schemeClr val="bg1"/>
                </a:solidFill>
                <a:latin typeface="Arial"/>
              </a:rPr>
              <a:t> “Allen” Chou</a:t>
            </a:r>
            <a:endParaRPr lang="en-US" sz="2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C254C69F-9F49-4401-AADC-DD62F4CD71D1}"/>
              </a:ext>
            </a:extLst>
          </p:cNvPr>
          <p:cNvSpPr txBox="1"/>
          <p:nvPr/>
        </p:nvSpPr>
        <p:spPr>
          <a:xfrm>
            <a:off x="449520" y="1662136"/>
            <a:ext cx="4923692" cy="4393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b="1" strike="noStrike" spc="-1" dirty="0">
                <a:solidFill>
                  <a:schemeClr val="bg1"/>
                </a:solidFill>
                <a:latin typeface="Arial"/>
              </a:rPr>
              <a:t>Game Programmer @ Naughty Dog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023F1F-2BCA-41F7-B656-624ED30C6881}"/>
              </a:ext>
            </a:extLst>
          </p:cNvPr>
          <p:cNvGrpSpPr/>
          <p:nvPr/>
        </p:nvGrpSpPr>
        <p:grpSpPr>
          <a:xfrm>
            <a:off x="421416" y="2780395"/>
            <a:ext cx="9234618" cy="1683483"/>
            <a:chOff x="449520" y="2403408"/>
            <a:chExt cx="9234618" cy="168348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7FF690-7B94-4AA8-9071-70D28841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849" y="2403409"/>
              <a:ext cx="1319133" cy="16453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9579AD0-63DE-4891-AEE2-DB4186EB3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20" y="2403410"/>
              <a:ext cx="1319133" cy="16453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D30311A-AD41-453D-AC31-FA9BF91A3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51" y="2403408"/>
              <a:ext cx="1320400" cy="1645301"/>
            </a:xfrm>
            <a:prstGeom prst="rect">
              <a:avLst/>
            </a:prstGeom>
          </p:spPr>
        </p:pic>
        <p:pic>
          <p:nvPicPr>
            <p:cNvPr id="1026" name="Picture 2" descr="screenshot">
              <a:extLst>
                <a:ext uri="{FF2B5EF4-FFF2-40B4-BE49-F238E27FC236}">
                  <a16:creationId xmlns:a16="http://schemas.microsoft.com/office/drawing/2014/main" id="{5E99D32A-8A60-4CD0-AF5E-3E94C9D64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880" y="2403408"/>
              <a:ext cx="2468180" cy="164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creenshot">
              <a:extLst>
                <a:ext uri="{FF2B5EF4-FFF2-40B4-BE49-F238E27FC236}">
                  <a16:creationId xmlns:a16="http://schemas.microsoft.com/office/drawing/2014/main" id="{3980546E-1C17-41EC-B89F-A371418A1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5958" y="2441591"/>
              <a:ext cx="2468180" cy="164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Shape 1">
            <a:extLst>
              <a:ext uri="{FF2B5EF4-FFF2-40B4-BE49-F238E27FC236}">
                <a16:creationId xmlns:a16="http://schemas.microsoft.com/office/drawing/2014/main" id="{C2165505-F19F-42D2-9401-493811DBFCEB}"/>
              </a:ext>
            </a:extLst>
          </p:cNvPr>
          <p:cNvSpPr txBox="1"/>
          <p:nvPr/>
        </p:nvSpPr>
        <p:spPr>
          <a:xfrm>
            <a:off x="421416" y="4561361"/>
            <a:ext cx="1319133" cy="4393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000" b="1" strike="noStrike" spc="-1" dirty="0">
                <a:solidFill>
                  <a:schemeClr val="bg1"/>
                </a:solidFill>
                <a:latin typeface="Arial"/>
              </a:rPr>
              <a:t>Uncharted 4</a:t>
            </a:r>
          </a:p>
        </p:txBody>
      </p:sp>
      <p:sp>
        <p:nvSpPr>
          <p:cNvPr id="33" name="TextShape 1">
            <a:extLst>
              <a:ext uri="{FF2B5EF4-FFF2-40B4-BE49-F238E27FC236}">
                <a16:creationId xmlns:a16="http://schemas.microsoft.com/office/drawing/2014/main" id="{E1C40E25-4024-4FF2-8F98-E477713E9A9E}"/>
              </a:ext>
            </a:extLst>
          </p:cNvPr>
          <p:cNvSpPr txBox="1"/>
          <p:nvPr/>
        </p:nvSpPr>
        <p:spPr>
          <a:xfrm>
            <a:off x="1826714" y="4487941"/>
            <a:ext cx="1319133" cy="4393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000" b="1" strike="noStrike" spc="-1" dirty="0">
                <a:solidFill>
                  <a:schemeClr val="bg1"/>
                </a:solidFill>
                <a:latin typeface="Arial"/>
              </a:rPr>
              <a:t>Uncharted:</a:t>
            </a:r>
          </a:p>
          <a:p>
            <a:pPr algn="ctr"/>
            <a:r>
              <a:rPr lang="en-US" sz="1000" b="1" spc="-1" dirty="0">
                <a:solidFill>
                  <a:schemeClr val="bg1"/>
                </a:solidFill>
                <a:latin typeface="Arial"/>
              </a:rPr>
              <a:t>The Lost Legacy</a:t>
            </a:r>
            <a:endParaRPr lang="en-US" sz="1000" b="1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6" name="TextShape 1">
            <a:extLst>
              <a:ext uri="{FF2B5EF4-FFF2-40B4-BE49-F238E27FC236}">
                <a16:creationId xmlns:a16="http://schemas.microsoft.com/office/drawing/2014/main" id="{89B89200-9CA0-4682-9F9B-C7C74BDF7F97}"/>
              </a:ext>
            </a:extLst>
          </p:cNvPr>
          <p:cNvSpPr txBox="1"/>
          <p:nvPr/>
        </p:nvSpPr>
        <p:spPr>
          <a:xfrm>
            <a:off x="3149142" y="4561361"/>
            <a:ext cx="1485634" cy="4393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000" b="1" strike="noStrike" spc="-1" dirty="0">
                <a:solidFill>
                  <a:schemeClr val="bg1"/>
                </a:solidFill>
                <a:latin typeface="Arial"/>
              </a:rPr>
              <a:t>The Last of Us Part II</a:t>
            </a:r>
          </a:p>
        </p:txBody>
      </p:sp>
      <p:sp>
        <p:nvSpPr>
          <p:cNvPr id="37" name="TextShape 1">
            <a:extLst>
              <a:ext uri="{FF2B5EF4-FFF2-40B4-BE49-F238E27FC236}">
                <a16:creationId xmlns:a16="http://schemas.microsoft.com/office/drawing/2014/main" id="{A8E6FB8C-E068-4702-A695-DC3AA3F2A74A}"/>
              </a:ext>
            </a:extLst>
          </p:cNvPr>
          <p:cNvSpPr txBox="1"/>
          <p:nvPr/>
        </p:nvSpPr>
        <p:spPr>
          <a:xfrm>
            <a:off x="5126049" y="4561360"/>
            <a:ext cx="1485634" cy="4393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000" b="1" strike="noStrike" spc="-1" dirty="0" err="1">
                <a:solidFill>
                  <a:schemeClr val="bg1"/>
                </a:solidFill>
                <a:latin typeface="Arial"/>
              </a:rPr>
              <a:t>MudBun</a:t>
            </a:r>
            <a:endParaRPr lang="en-US" sz="1000" b="1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8" name="TextShape 1">
            <a:extLst>
              <a:ext uri="{FF2B5EF4-FFF2-40B4-BE49-F238E27FC236}">
                <a16:creationId xmlns:a16="http://schemas.microsoft.com/office/drawing/2014/main" id="{B4681F9D-B301-42EA-9765-3CB534905E75}"/>
              </a:ext>
            </a:extLst>
          </p:cNvPr>
          <p:cNvSpPr txBox="1"/>
          <p:nvPr/>
        </p:nvSpPr>
        <p:spPr>
          <a:xfrm>
            <a:off x="7679127" y="4561359"/>
            <a:ext cx="1485634" cy="4393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000" b="1" strike="noStrike" spc="-1" dirty="0">
                <a:solidFill>
                  <a:schemeClr val="bg1"/>
                </a:solidFill>
                <a:latin typeface="Arial"/>
              </a:rPr>
              <a:t>Boing Kit</a:t>
            </a:r>
          </a:p>
        </p:txBody>
      </p:sp>
      <p:sp>
        <p:nvSpPr>
          <p:cNvPr id="40" name="TextShape 1">
            <a:extLst>
              <a:ext uri="{FF2B5EF4-FFF2-40B4-BE49-F238E27FC236}">
                <a16:creationId xmlns:a16="http://schemas.microsoft.com/office/drawing/2014/main" id="{5419545B-3FA0-4234-A931-A4DCE78CC4D1}"/>
              </a:ext>
            </a:extLst>
          </p:cNvPr>
          <p:cNvSpPr txBox="1"/>
          <p:nvPr/>
        </p:nvSpPr>
        <p:spPr>
          <a:xfrm>
            <a:off x="449520" y="2148785"/>
            <a:ext cx="4923692" cy="4393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b="1" strike="noStrike" spc="-1" dirty="0">
                <a:solidFill>
                  <a:schemeClr val="bg1"/>
                </a:solidFill>
                <a:latin typeface="Arial"/>
              </a:rPr>
              <a:t>AI / Gameplay / Physics / Graphics</a:t>
            </a:r>
          </a:p>
        </p:txBody>
      </p:sp>
    </p:spTree>
    <p:extLst>
      <p:ext uri="{BB962C8B-B14F-4D97-AF65-F5344CB8AC3E}">
        <p14:creationId xmlns:p14="http://schemas.microsoft.com/office/powerpoint/2010/main" val="340265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294"/>
          <p:cNvPicPr/>
          <p:nvPr/>
        </p:nvPicPr>
        <p:blipFill>
          <a:blip r:embed="rId2"/>
          <a:stretch/>
        </p:blipFill>
        <p:spPr>
          <a:xfrm>
            <a:off x="2570760" y="63720"/>
            <a:ext cx="4934880" cy="5541840"/>
          </a:xfrm>
          <a:prstGeom prst="rect">
            <a:avLst/>
          </a:prstGeom>
          <a:ln>
            <a:noFill/>
          </a:ln>
        </p:spPr>
      </p:pic>
      <p:sp>
        <p:nvSpPr>
          <p:cNvPr id="296" name="CustomShape 1"/>
          <p:cNvSpPr/>
          <p:nvPr/>
        </p:nvSpPr>
        <p:spPr>
          <a:xfrm>
            <a:off x="2707200" y="832680"/>
            <a:ext cx="1499040" cy="63036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CustomShape 2"/>
          <p:cNvSpPr/>
          <p:nvPr/>
        </p:nvSpPr>
        <p:spPr>
          <a:xfrm>
            <a:off x="2707200" y="4490280"/>
            <a:ext cx="2322000" cy="63036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801284" y="1068265"/>
            <a:ext cx="4636800" cy="120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 err="1">
                <a:solidFill>
                  <a:schemeClr val="bg1"/>
                </a:solidFill>
                <a:latin typeface="Arial"/>
              </a:rPr>
              <a:t>單執行緒</a:t>
            </a:r>
            <a:endParaRPr lang="en-US" sz="1800" b="0" strike="noStrike" spc="-1" dirty="0">
              <a:solidFill>
                <a:schemeClr val="bg1"/>
              </a:solidFill>
              <a:latin typeface="Arial"/>
            </a:endParaRP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主執行緒CPU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4.09ms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繁忙CPU核心平均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1.24ms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所有CPU核心總和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1.24ms</a:t>
            </a:r>
          </a:p>
        </p:txBody>
      </p:sp>
      <p:sp>
        <p:nvSpPr>
          <p:cNvPr id="299" name="TextShape 2"/>
          <p:cNvSpPr txBox="1"/>
          <p:nvPr/>
        </p:nvSpPr>
        <p:spPr>
          <a:xfrm>
            <a:off x="801284" y="2433025"/>
            <a:ext cx="4636800" cy="120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 err="1">
                <a:solidFill>
                  <a:schemeClr val="bg1"/>
                </a:solidFill>
                <a:latin typeface="Arial"/>
              </a:rPr>
              <a:t>多執行緒、同函式中蒐集運算結果</a:t>
            </a:r>
            <a:endParaRPr lang="en-US" sz="1800" b="0" strike="noStrike" spc="-1" dirty="0">
              <a:solidFill>
                <a:schemeClr val="bg1"/>
              </a:solidFill>
              <a:latin typeface="Arial"/>
            </a:endParaRP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主執行緒CPU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0.47ms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繁忙CPU核心平均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0.19ms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所有CPU核心總和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1.96ms</a:t>
            </a:r>
          </a:p>
        </p:txBody>
      </p:sp>
      <p:sp>
        <p:nvSpPr>
          <p:cNvPr id="300" name="TextShape 3"/>
          <p:cNvSpPr txBox="1"/>
          <p:nvPr/>
        </p:nvSpPr>
        <p:spPr>
          <a:xfrm>
            <a:off x="801284" y="3797425"/>
            <a:ext cx="4636800" cy="147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 err="1">
                <a:solidFill>
                  <a:schemeClr val="bg1"/>
                </a:solidFill>
                <a:latin typeface="Arial"/>
              </a:rPr>
              <a:t>多執行</a:t>
            </a:r>
            <a:r>
              <a:rPr lang="zh-TW" altLang="en-US" sz="1800" b="1" strike="noStrike" spc="-1" dirty="0">
                <a:solidFill>
                  <a:schemeClr val="bg1"/>
                </a:solidFill>
                <a:latin typeface="Arial"/>
              </a:rPr>
              <a:t>緒</a:t>
            </a:r>
            <a:r>
              <a:rPr lang="en-US" sz="1800" b="1" strike="noStrike" spc="-1" dirty="0">
                <a:solidFill>
                  <a:schemeClr val="bg1"/>
                </a:solidFill>
                <a:latin typeface="Arial"/>
              </a:rPr>
              <a:t>、</a:t>
            </a:r>
            <a:r>
              <a:rPr lang="en-US" sz="1800" b="1" strike="noStrike" spc="-1" dirty="0" err="1">
                <a:solidFill>
                  <a:schemeClr val="bg1"/>
                </a:solidFill>
                <a:latin typeface="Arial"/>
              </a:rPr>
              <a:t>延遲蒐集運算結果</a:t>
            </a:r>
            <a:endParaRPr lang="en-US" sz="1800" b="0" strike="noStrike" spc="-1" dirty="0">
              <a:solidFill>
                <a:schemeClr val="bg1"/>
              </a:solidFill>
              <a:latin typeface="Arial"/>
            </a:endParaRP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主執行緒CPU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0.073ms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繁忙CPU核心平均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0.16ms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所有CPU核心總和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1.87ms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  <a:ea typeface="微軟正黑體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曝光地圖刷新延遲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1禎</a:t>
            </a:r>
          </a:p>
        </p:txBody>
      </p:sp>
      <p:sp>
        <p:nvSpPr>
          <p:cNvPr id="301" name="TextShape 4"/>
          <p:cNvSpPr txBox="1"/>
          <p:nvPr/>
        </p:nvSpPr>
        <p:spPr>
          <a:xfrm>
            <a:off x="4943684" y="1068265"/>
            <a:ext cx="4636800" cy="147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solidFill>
                  <a:schemeClr val="bg1"/>
                </a:solidFill>
                <a:latin typeface="Arial"/>
              </a:rPr>
              <a:t>時間切割、每禎計算50%射線投射</a:t>
            </a:r>
            <a:endParaRPr lang="en-US" sz="1800" b="0" strike="noStrike" spc="-1" dirty="0">
              <a:solidFill>
                <a:schemeClr val="bg1"/>
              </a:solidFill>
              <a:latin typeface="Arial"/>
            </a:endParaRP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主執行緒CPU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0.058ms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繁忙CPU核心平均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0.093ms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所有CPU核心總和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1.11ms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曝光地圖刷新延遲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2禎</a:t>
            </a:r>
          </a:p>
        </p:txBody>
      </p:sp>
      <p:sp>
        <p:nvSpPr>
          <p:cNvPr id="302" name="TextShape 5"/>
          <p:cNvSpPr txBox="1"/>
          <p:nvPr/>
        </p:nvSpPr>
        <p:spPr>
          <a:xfrm>
            <a:off x="4943684" y="2708425"/>
            <a:ext cx="4636800" cy="147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solidFill>
                  <a:schemeClr val="bg1"/>
                </a:solidFill>
                <a:latin typeface="Arial"/>
              </a:rPr>
              <a:t>時間切割、每禎計算10%射線投射</a:t>
            </a:r>
            <a:endParaRPr lang="en-US" sz="1800" b="0" strike="noStrike" spc="-1" dirty="0">
              <a:solidFill>
                <a:schemeClr val="bg1"/>
              </a:solidFill>
              <a:latin typeface="Arial"/>
            </a:endParaRP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主執行緒CPU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0.044ms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繁忙CPU核心平均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0.018ms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所有CPU核心總和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0.21ms</a:t>
            </a:r>
          </a:p>
          <a:p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600" b="0" strike="noStrike" spc="-1" dirty="0" err="1">
                <a:solidFill>
                  <a:schemeClr val="bg1"/>
                </a:solidFill>
                <a:latin typeface="Arial"/>
              </a:rPr>
              <a:t>曝光地圖刷新延遲</a:t>
            </a:r>
            <a:r>
              <a:rPr lang="en-US" sz="1600" b="0" strike="noStrike" spc="-1" dirty="0">
                <a:solidFill>
                  <a:schemeClr val="bg1"/>
                </a:solidFill>
                <a:latin typeface="Arial"/>
              </a:rPr>
              <a:t>: 10禎</a:t>
            </a:r>
          </a:p>
        </p:txBody>
      </p:sp>
      <p:sp>
        <p:nvSpPr>
          <p:cNvPr id="303" name="TextShape 6"/>
          <p:cNvSpPr txBox="1"/>
          <p:nvPr/>
        </p:nvSpPr>
        <p:spPr>
          <a:xfrm>
            <a:off x="440640" y="441360"/>
            <a:ext cx="3857040" cy="80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800" b="1" strike="noStrike" spc="-1">
                <a:solidFill>
                  <a:schemeClr val="bg1"/>
                </a:solidFill>
                <a:latin typeface="Calibri"/>
                <a:ea typeface="Calibri"/>
              </a:rPr>
              <a:t>效能數據- 10k射線</a:t>
            </a:r>
            <a:endParaRPr lang="en-US" sz="2800" b="0" strike="noStrike" spc="-1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3422160" y="2282040"/>
            <a:ext cx="3232440" cy="110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4000" b="1" strike="noStrike" spc="-1">
                <a:solidFill>
                  <a:schemeClr val="bg1"/>
                </a:solidFill>
                <a:latin typeface="Calibri"/>
                <a:ea typeface="Calibri"/>
              </a:rPr>
              <a:t>消除雙重緩衝</a:t>
            </a:r>
            <a:endParaRPr lang="en-US" sz="4000" b="0" strike="noStrike" spc="-1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0" y="184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TextShape 2"/>
          <p:cNvSpPr txBox="1"/>
          <p:nvPr/>
        </p:nvSpPr>
        <p:spPr>
          <a:xfrm>
            <a:off x="1097280" y="156600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TextShape 3"/>
          <p:cNvSpPr txBox="1"/>
          <p:nvPr/>
        </p:nvSpPr>
        <p:spPr>
          <a:xfrm>
            <a:off x="2160" y="1419120"/>
            <a:ext cx="10951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主執行緒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308" name="TextShape 4"/>
          <p:cNvSpPr txBox="1"/>
          <p:nvPr/>
        </p:nvSpPr>
        <p:spPr>
          <a:xfrm>
            <a:off x="225000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0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309" name="TextShape 5"/>
          <p:cNvSpPr txBox="1"/>
          <p:nvPr/>
        </p:nvSpPr>
        <p:spPr>
          <a:xfrm>
            <a:off x="766008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1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>
            <a:off x="0" y="328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TextShape 7"/>
          <p:cNvSpPr txBox="1"/>
          <p:nvPr/>
        </p:nvSpPr>
        <p:spPr>
          <a:xfrm>
            <a:off x="2160" y="285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312" name="CustomShape 8"/>
          <p:cNvSpPr/>
          <p:nvPr/>
        </p:nvSpPr>
        <p:spPr>
          <a:xfrm>
            <a:off x="0" y="472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TextShape 9"/>
          <p:cNvSpPr txBox="1"/>
          <p:nvPr/>
        </p:nvSpPr>
        <p:spPr>
          <a:xfrm>
            <a:off x="2160" y="429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314" name="CustomShape 10"/>
          <p:cNvSpPr/>
          <p:nvPr/>
        </p:nvSpPr>
        <p:spPr>
          <a:xfrm>
            <a:off x="6035040" y="3383280"/>
            <a:ext cx="274320" cy="365760"/>
          </a:xfrm>
          <a:custGeom>
            <a:avLst/>
            <a:gdLst/>
            <a:ahLst/>
            <a:cxnLst/>
            <a:rect l="0" t="0" r="r" b="b"/>
            <a:pathLst>
              <a:path w="764" h="1018">
                <a:moveTo>
                  <a:pt x="127" y="0"/>
                </a:moveTo>
                <a:lnTo>
                  <a:pt x="127" y="0"/>
                </a:lnTo>
                <a:cubicBezTo>
                  <a:pt x="105" y="0"/>
                  <a:pt x="83" y="6"/>
                  <a:pt x="64" y="17"/>
                </a:cubicBezTo>
                <a:cubicBezTo>
                  <a:pt x="44" y="28"/>
                  <a:pt x="28" y="44"/>
                  <a:pt x="17" y="64"/>
                </a:cubicBezTo>
                <a:cubicBezTo>
                  <a:pt x="6" y="83"/>
                  <a:pt x="0" y="105"/>
                  <a:pt x="0" y="127"/>
                </a:cubicBezTo>
                <a:lnTo>
                  <a:pt x="0" y="889"/>
                </a:lnTo>
                <a:lnTo>
                  <a:pt x="0" y="890"/>
                </a:lnTo>
                <a:cubicBezTo>
                  <a:pt x="0" y="912"/>
                  <a:pt x="6" y="934"/>
                  <a:pt x="17" y="953"/>
                </a:cubicBezTo>
                <a:cubicBezTo>
                  <a:pt x="28" y="973"/>
                  <a:pt x="44" y="989"/>
                  <a:pt x="64" y="1000"/>
                </a:cubicBezTo>
                <a:cubicBezTo>
                  <a:pt x="83" y="1011"/>
                  <a:pt x="105" y="1017"/>
                  <a:pt x="127" y="1017"/>
                </a:cubicBezTo>
                <a:lnTo>
                  <a:pt x="635" y="1017"/>
                </a:lnTo>
                <a:lnTo>
                  <a:pt x="636" y="1017"/>
                </a:lnTo>
                <a:cubicBezTo>
                  <a:pt x="658" y="1017"/>
                  <a:pt x="680" y="1011"/>
                  <a:pt x="699" y="1000"/>
                </a:cubicBezTo>
                <a:cubicBezTo>
                  <a:pt x="719" y="989"/>
                  <a:pt x="735" y="973"/>
                  <a:pt x="746" y="953"/>
                </a:cubicBezTo>
                <a:cubicBezTo>
                  <a:pt x="757" y="934"/>
                  <a:pt x="763" y="912"/>
                  <a:pt x="763" y="890"/>
                </a:cubicBezTo>
                <a:lnTo>
                  <a:pt x="763" y="127"/>
                </a:lnTo>
                <a:lnTo>
                  <a:pt x="763" y="127"/>
                </a:lnTo>
                <a:lnTo>
                  <a:pt x="763" y="127"/>
                </a:lnTo>
                <a:cubicBezTo>
                  <a:pt x="763" y="105"/>
                  <a:pt x="757" y="83"/>
                  <a:pt x="746" y="64"/>
                </a:cubicBezTo>
                <a:cubicBezTo>
                  <a:pt x="735" y="44"/>
                  <a:pt x="719" y="28"/>
                  <a:pt x="699" y="17"/>
                </a:cubicBezTo>
                <a:cubicBezTo>
                  <a:pt x="680" y="6"/>
                  <a:pt x="658" y="0"/>
                  <a:pt x="636" y="0"/>
                </a:cubicBezTo>
                <a:lnTo>
                  <a:pt x="127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6035040" y="4810320"/>
            <a:ext cx="274320" cy="365760"/>
          </a:xfrm>
          <a:custGeom>
            <a:avLst/>
            <a:gdLst/>
            <a:ahLst/>
            <a:cxnLst/>
            <a:rect l="0" t="0" r="r" b="b"/>
            <a:pathLst>
              <a:path w="764" h="1018">
                <a:moveTo>
                  <a:pt x="127" y="0"/>
                </a:moveTo>
                <a:lnTo>
                  <a:pt x="127" y="0"/>
                </a:lnTo>
                <a:cubicBezTo>
                  <a:pt x="105" y="0"/>
                  <a:pt x="83" y="6"/>
                  <a:pt x="64" y="17"/>
                </a:cubicBezTo>
                <a:cubicBezTo>
                  <a:pt x="44" y="28"/>
                  <a:pt x="28" y="44"/>
                  <a:pt x="17" y="64"/>
                </a:cubicBezTo>
                <a:cubicBezTo>
                  <a:pt x="6" y="83"/>
                  <a:pt x="0" y="105"/>
                  <a:pt x="0" y="127"/>
                </a:cubicBezTo>
                <a:lnTo>
                  <a:pt x="0" y="889"/>
                </a:lnTo>
                <a:lnTo>
                  <a:pt x="0" y="890"/>
                </a:lnTo>
                <a:cubicBezTo>
                  <a:pt x="0" y="912"/>
                  <a:pt x="6" y="934"/>
                  <a:pt x="17" y="953"/>
                </a:cubicBezTo>
                <a:cubicBezTo>
                  <a:pt x="28" y="973"/>
                  <a:pt x="44" y="989"/>
                  <a:pt x="64" y="1000"/>
                </a:cubicBezTo>
                <a:cubicBezTo>
                  <a:pt x="83" y="1011"/>
                  <a:pt x="105" y="1017"/>
                  <a:pt x="127" y="1017"/>
                </a:cubicBezTo>
                <a:lnTo>
                  <a:pt x="635" y="1017"/>
                </a:lnTo>
                <a:lnTo>
                  <a:pt x="636" y="1017"/>
                </a:lnTo>
                <a:cubicBezTo>
                  <a:pt x="658" y="1017"/>
                  <a:pt x="680" y="1011"/>
                  <a:pt x="699" y="1000"/>
                </a:cubicBezTo>
                <a:cubicBezTo>
                  <a:pt x="719" y="989"/>
                  <a:pt x="735" y="973"/>
                  <a:pt x="746" y="953"/>
                </a:cubicBezTo>
                <a:cubicBezTo>
                  <a:pt x="757" y="934"/>
                  <a:pt x="763" y="912"/>
                  <a:pt x="763" y="890"/>
                </a:cubicBezTo>
                <a:lnTo>
                  <a:pt x="763" y="127"/>
                </a:lnTo>
                <a:lnTo>
                  <a:pt x="763" y="127"/>
                </a:lnTo>
                <a:lnTo>
                  <a:pt x="763" y="127"/>
                </a:lnTo>
                <a:cubicBezTo>
                  <a:pt x="763" y="105"/>
                  <a:pt x="757" y="83"/>
                  <a:pt x="746" y="64"/>
                </a:cubicBezTo>
                <a:cubicBezTo>
                  <a:pt x="735" y="44"/>
                  <a:pt x="719" y="28"/>
                  <a:pt x="699" y="17"/>
                </a:cubicBezTo>
                <a:cubicBezTo>
                  <a:pt x="680" y="6"/>
                  <a:pt x="658" y="0"/>
                  <a:pt x="636" y="0"/>
                </a:cubicBezTo>
                <a:lnTo>
                  <a:pt x="127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6126480" y="343080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13"/>
          <p:cNvSpPr/>
          <p:nvPr/>
        </p:nvSpPr>
        <p:spPr>
          <a:xfrm>
            <a:off x="6126480" y="487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Line 14"/>
          <p:cNvSpPr/>
          <p:nvPr/>
        </p:nvSpPr>
        <p:spPr>
          <a:xfrm>
            <a:off x="4003200" y="229752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Line 15"/>
          <p:cNvSpPr/>
          <p:nvPr/>
        </p:nvSpPr>
        <p:spPr>
          <a:xfrm flipV="1">
            <a:off x="8160480" y="229752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Line 16"/>
          <p:cNvSpPr/>
          <p:nvPr/>
        </p:nvSpPr>
        <p:spPr>
          <a:xfrm>
            <a:off x="4003200" y="3566160"/>
            <a:ext cx="2031840" cy="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Line 17"/>
          <p:cNvSpPr/>
          <p:nvPr/>
        </p:nvSpPr>
        <p:spPr>
          <a:xfrm>
            <a:off x="6309360" y="3566160"/>
            <a:ext cx="185112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Line 18"/>
          <p:cNvSpPr/>
          <p:nvPr/>
        </p:nvSpPr>
        <p:spPr>
          <a:xfrm>
            <a:off x="4003200" y="5029200"/>
            <a:ext cx="2031840" cy="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Line 19"/>
          <p:cNvSpPr/>
          <p:nvPr/>
        </p:nvSpPr>
        <p:spPr>
          <a:xfrm>
            <a:off x="6309360" y="5029200"/>
            <a:ext cx="185112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20"/>
          <p:cNvSpPr/>
          <p:nvPr/>
        </p:nvSpPr>
        <p:spPr>
          <a:xfrm>
            <a:off x="640080" y="3383640"/>
            <a:ext cx="274320" cy="365760"/>
          </a:xfrm>
          <a:custGeom>
            <a:avLst/>
            <a:gdLst/>
            <a:ahLst/>
            <a:cxnLst/>
            <a:rect l="0" t="0" r="r" b="b"/>
            <a:pathLst>
              <a:path w="764" h="1018">
                <a:moveTo>
                  <a:pt x="127" y="0"/>
                </a:moveTo>
                <a:lnTo>
                  <a:pt x="127" y="0"/>
                </a:lnTo>
                <a:cubicBezTo>
                  <a:pt x="105" y="0"/>
                  <a:pt x="83" y="6"/>
                  <a:pt x="64" y="17"/>
                </a:cubicBezTo>
                <a:cubicBezTo>
                  <a:pt x="44" y="28"/>
                  <a:pt x="28" y="44"/>
                  <a:pt x="17" y="64"/>
                </a:cubicBezTo>
                <a:cubicBezTo>
                  <a:pt x="6" y="83"/>
                  <a:pt x="0" y="105"/>
                  <a:pt x="0" y="127"/>
                </a:cubicBezTo>
                <a:lnTo>
                  <a:pt x="0" y="889"/>
                </a:lnTo>
                <a:lnTo>
                  <a:pt x="0" y="890"/>
                </a:lnTo>
                <a:cubicBezTo>
                  <a:pt x="0" y="912"/>
                  <a:pt x="6" y="934"/>
                  <a:pt x="17" y="953"/>
                </a:cubicBezTo>
                <a:cubicBezTo>
                  <a:pt x="28" y="973"/>
                  <a:pt x="44" y="989"/>
                  <a:pt x="64" y="1000"/>
                </a:cubicBezTo>
                <a:cubicBezTo>
                  <a:pt x="83" y="1011"/>
                  <a:pt x="105" y="1017"/>
                  <a:pt x="127" y="1017"/>
                </a:cubicBezTo>
                <a:lnTo>
                  <a:pt x="635" y="1017"/>
                </a:lnTo>
                <a:lnTo>
                  <a:pt x="636" y="1017"/>
                </a:lnTo>
                <a:cubicBezTo>
                  <a:pt x="658" y="1017"/>
                  <a:pt x="680" y="1011"/>
                  <a:pt x="699" y="1000"/>
                </a:cubicBezTo>
                <a:cubicBezTo>
                  <a:pt x="719" y="989"/>
                  <a:pt x="735" y="973"/>
                  <a:pt x="746" y="953"/>
                </a:cubicBezTo>
                <a:cubicBezTo>
                  <a:pt x="757" y="934"/>
                  <a:pt x="763" y="912"/>
                  <a:pt x="763" y="890"/>
                </a:cubicBezTo>
                <a:lnTo>
                  <a:pt x="763" y="127"/>
                </a:lnTo>
                <a:lnTo>
                  <a:pt x="763" y="127"/>
                </a:lnTo>
                <a:lnTo>
                  <a:pt x="763" y="127"/>
                </a:lnTo>
                <a:cubicBezTo>
                  <a:pt x="763" y="105"/>
                  <a:pt x="757" y="83"/>
                  <a:pt x="746" y="64"/>
                </a:cubicBezTo>
                <a:cubicBezTo>
                  <a:pt x="735" y="44"/>
                  <a:pt x="719" y="28"/>
                  <a:pt x="699" y="17"/>
                </a:cubicBezTo>
                <a:cubicBezTo>
                  <a:pt x="680" y="6"/>
                  <a:pt x="658" y="0"/>
                  <a:pt x="636" y="0"/>
                </a:cubicBezTo>
                <a:lnTo>
                  <a:pt x="127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21"/>
          <p:cNvSpPr/>
          <p:nvPr/>
        </p:nvSpPr>
        <p:spPr>
          <a:xfrm>
            <a:off x="640080" y="4810680"/>
            <a:ext cx="274320" cy="365760"/>
          </a:xfrm>
          <a:custGeom>
            <a:avLst/>
            <a:gdLst/>
            <a:ahLst/>
            <a:cxnLst/>
            <a:rect l="0" t="0" r="r" b="b"/>
            <a:pathLst>
              <a:path w="764" h="1018">
                <a:moveTo>
                  <a:pt x="127" y="0"/>
                </a:moveTo>
                <a:lnTo>
                  <a:pt x="127" y="0"/>
                </a:lnTo>
                <a:cubicBezTo>
                  <a:pt x="105" y="0"/>
                  <a:pt x="83" y="6"/>
                  <a:pt x="64" y="17"/>
                </a:cubicBezTo>
                <a:cubicBezTo>
                  <a:pt x="44" y="28"/>
                  <a:pt x="28" y="44"/>
                  <a:pt x="17" y="64"/>
                </a:cubicBezTo>
                <a:cubicBezTo>
                  <a:pt x="6" y="83"/>
                  <a:pt x="0" y="105"/>
                  <a:pt x="0" y="127"/>
                </a:cubicBezTo>
                <a:lnTo>
                  <a:pt x="0" y="889"/>
                </a:lnTo>
                <a:lnTo>
                  <a:pt x="0" y="890"/>
                </a:lnTo>
                <a:cubicBezTo>
                  <a:pt x="0" y="912"/>
                  <a:pt x="6" y="934"/>
                  <a:pt x="17" y="953"/>
                </a:cubicBezTo>
                <a:cubicBezTo>
                  <a:pt x="28" y="973"/>
                  <a:pt x="44" y="989"/>
                  <a:pt x="64" y="1000"/>
                </a:cubicBezTo>
                <a:cubicBezTo>
                  <a:pt x="83" y="1011"/>
                  <a:pt x="105" y="1017"/>
                  <a:pt x="127" y="1017"/>
                </a:cubicBezTo>
                <a:lnTo>
                  <a:pt x="635" y="1017"/>
                </a:lnTo>
                <a:lnTo>
                  <a:pt x="636" y="1017"/>
                </a:lnTo>
                <a:cubicBezTo>
                  <a:pt x="658" y="1017"/>
                  <a:pt x="680" y="1011"/>
                  <a:pt x="699" y="1000"/>
                </a:cubicBezTo>
                <a:cubicBezTo>
                  <a:pt x="719" y="989"/>
                  <a:pt x="735" y="973"/>
                  <a:pt x="746" y="953"/>
                </a:cubicBezTo>
                <a:cubicBezTo>
                  <a:pt x="757" y="934"/>
                  <a:pt x="763" y="912"/>
                  <a:pt x="763" y="890"/>
                </a:cubicBezTo>
                <a:lnTo>
                  <a:pt x="763" y="127"/>
                </a:lnTo>
                <a:lnTo>
                  <a:pt x="763" y="127"/>
                </a:lnTo>
                <a:lnTo>
                  <a:pt x="763" y="127"/>
                </a:lnTo>
                <a:cubicBezTo>
                  <a:pt x="763" y="105"/>
                  <a:pt x="757" y="83"/>
                  <a:pt x="746" y="64"/>
                </a:cubicBezTo>
                <a:cubicBezTo>
                  <a:pt x="735" y="44"/>
                  <a:pt x="719" y="28"/>
                  <a:pt x="699" y="17"/>
                </a:cubicBezTo>
                <a:cubicBezTo>
                  <a:pt x="680" y="6"/>
                  <a:pt x="658" y="0"/>
                  <a:pt x="636" y="0"/>
                </a:cubicBezTo>
                <a:lnTo>
                  <a:pt x="127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22"/>
          <p:cNvSpPr/>
          <p:nvPr/>
        </p:nvSpPr>
        <p:spPr>
          <a:xfrm>
            <a:off x="731520" y="343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23"/>
          <p:cNvSpPr/>
          <p:nvPr/>
        </p:nvSpPr>
        <p:spPr>
          <a:xfrm>
            <a:off x="731520" y="487152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Line 24"/>
          <p:cNvSpPr/>
          <p:nvPr/>
        </p:nvSpPr>
        <p:spPr>
          <a:xfrm flipV="1">
            <a:off x="2933640" y="229788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Line 25"/>
          <p:cNvSpPr/>
          <p:nvPr/>
        </p:nvSpPr>
        <p:spPr>
          <a:xfrm>
            <a:off x="914400" y="3566520"/>
            <a:ext cx="201924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Line 26"/>
          <p:cNvSpPr/>
          <p:nvPr/>
        </p:nvSpPr>
        <p:spPr>
          <a:xfrm>
            <a:off x="914400" y="5029560"/>
            <a:ext cx="201924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Line 27"/>
          <p:cNvSpPr/>
          <p:nvPr/>
        </p:nvSpPr>
        <p:spPr>
          <a:xfrm>
            <a:off x="2250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Line 28"/>
          <p:cNvSpPr/>
          <p:nvPr/>
        </p:nvSpPr>
        <p:spPr>
          <a:xfrm>
            <a:off x="7650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29"/>
          <p:cNvSpPr/>
          <p:nvPr/>
        </p:nvSpPr>
        <p:spPr>
          <a:xfrm>
            <a:off x="365760" y="3280320"/>
            <a:ext cx="100584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30"/>
          <p:cNvSpPr/>
          <p:nvPr/>
        </p:nvSpPr>
        <p:spPr>
          <a:xfrm>
            <a:off x="365760" y="4720320"/>
            <a:ext cx="100584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TextShape 31"/>
          <p:cNvSpPr txBox="1"/>
          <p:nvPr/>
        </p:nvSpPr>
        <p:spPr>
          <a:xfrm>
            <a:off x="4030560" y="2468880"/>
            <a:ext cx="557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開工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Kick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6" name="TextShape 32"/>
          <p:cNvSpPr txBox="1"/>
          <p:nvPr/>
        </p:nvSpPr>
        <p:spPr>
          <a:xfrm>
            <a:off x="8174880" y="2453760"/>
            <a:ext cx="755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收工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Gather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7" name="TextShape 33"/>
          <p:cNvSpPr txBox="1"/>
          <p:nvPr/>
        </p:nvSpPr>
        <p:spPr>
          <a:xfrm>
            <a:off x="2954880" y="2453760"/>
            <a:ext cx="755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收工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Gather</a:t>
            </a:r>
            <a:endParaRPr lang="en-US" sz="1400" b="0" strike="noStrike" spc="-1">
              <a:latin typeface="Arial"/>
            </a:endParaRPr>
          </a:p>
        </p:txBody>
      </p:sp>
      <p:cxnSp>
        <p:nvCxnSpPr>
          <p:cNvPr id="338" name="Line 34"/>
          <p:cNvCxnSpPr/>
          <p:nvPr/>
        </p:nvCxnSpPr>
        <p:spPr>
          <a:xfrm>
            <a:off x="4199760" y="2113560"/>
            <a:ext cx="1034280" cy="180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339" name="Line 35"/>
          <p:cNvCxnSpPr/>
          <p:nvPr/>
        </p:nvCxnSpPr>
        <p:spPr>
          <a:xfrm>
            <a:off x="5976720" y="2113560"/>
            <a:ext cx="246600" cy="36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340" name="Line 36"/>
          <p:cNvCxnSpPr/>
          <p:nvPr/>
        </p:nvCxnSpPr>
        <p:spPr>
          <a:xfrm>
            <a:off x="6732720" y="2115000"/>
            <a:ext cx="122292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341" name="Line 37"/>
          <p:cNvCxnSpPr/>
          <p:nvPr/>
        </p:nvCxnSpPr>
        <p:spPr>
          <a:xfrm flipV="1">
            <a:off x="2011680" y="2115000"/>
            <a:ext cx="69300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342" name="CustomShape 38"/>
          <p:cNvSpPr/>
          <p:nvPr/>
        </p:nvSpPr>
        <p:spPr>
          <a:xfrm>
            <a:off x="7955280" y="193248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343" name="CustomShape 39"/>
          <p:cNvSpPr/>
          <p:nvPr/>
        </p:nvSpPr>
        <p:spPr>
          <a:xfrm>
            <a:off x="7406640" y="1840680"/>
            <a:ext cx="212145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10800000" scaled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TextShape 40"/>
          <p:cNvSpPr txBox="1"/>
          <p:nvPr/>
        </p:nvSpPr>
        <p:spPr>
          <a:xfrm>
            <a:off x="3996720" y="1182240"/>
            <a:ext cx="1414800" cy="727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 dirty="0" err="1">
                <a:solidFill>
                  <a:srgbClr val="FFBF00"/>
                </a:solidFill>
                <a:latin typeface="Arial"/>
              </a:rPr>
              <a:t>替換前後緩衝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45" name="Line 41"/>
          <p:cNvSpPr/>
          <p:nvPr/>
        </p:nvSpPr>
        <p:spPr>
          <a:xfrm flipV="1">
            <a:off x="3984480" y="1249560"/>
            <a:ext cx="6120" cy="743040"/>
          </a:xfrm>
          <a:prstGeom prst="line">
            <a:avLst/>
          </a:prstGeom>
          <a:ln w="29160">
            <a:solidFill>
              <a:srgbClr val="FFB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TextShape 42"/>
          <p:cNvSpPr txBox="1"/>
          <p:nvPr/>
        </p:nvSpPr>
        <p:spPr>
          <a:xfrm>
            <a:off x="5456880" y="1192320"/>
            <a:ext cx="1963440" cy="54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 dirty="0" err="1">
                <a:solidFill>
                  <a:srgbClr val="FFBF00"/>
                </a:solidFill>
                <a:latin typeface="Arial"/>
              </a:rPr>
              <a:t>讀取前緩衝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47" name="CustomShape 43"/>
          <p:cNvSpPr/>
          <p:nvPr/>
        </p:nvSpPr>
        <p:spPr>
          <a:xfrm>
            <a:off x="2704320" y="193212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348" name="Line 44"/>
          <p:cNvSpPr/>
          <p:nvPr/>
        </p:nvSpPr>
        <p:spPr>
          <a:xfrm flipV="1">
            <a:off x="5460840" y="1249560"/>
            <a:ext cx="6120" cy="743040"/>
          </a:xfrm>
          <a:prstGeom prst="line">
            <a:avLst/>
          </a:prstGeom>
          <a:ln w="29160">
            <a:solidFill>
              <a:srgbClr val="FFB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45"/>
          <p:cNvSpPr/>
          <p:nvPr/>
        </p:nvSpPr>
        <p:spPr>
          <a:xfrm>
            <a:off x="5233680" y="193212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  <p:sp>
        <p:nvSpPr>
          <p:cNvPr id="350" name="CustomShape 46"/>
          <p:cNvSpPr/>
          <p:nvPr/>
        </p:nvSpPr>
        <p:spPr>
          <a:xfrm>
            <a:off x="512640" y="193248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  <p:sp>
        <p:nvSpPr>
          <p:cNvPr id="351" name="CustomShape 47"/>
          <p:cNvSpPr/>
          <p:nvPr/>
        </p:nvSpPr>
        <p:spPr>
          <a:xfrm>
            <a:off x="488460" y="1840680"/>
            <a:ext cx="201168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48"/>
          <p:cNvSpPr/>
          <p:nvPr/>
        </p:nvSpPr>
        <p:spPr>
          <a:xfrm>
            <a:off x="2466360" y="1518480"/>
            <a:ext cx="2324520" cy="1762200"/>
          </a:xfrm>
          <a:prstGeom prst="ellipse">
            <a:avLst/>
          </a:prstGeom>
          <a:noFill/>
          <a:ln w="7632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TextShape 49"/>
          <p:cNvSpPr txBox="1"/>
          <p:nvPr/>
        </p:nvSpPr>
        <p:spPr>
          <a:xfrm>
            <a:off x="440640" y="441360"/>
            <a:ext cx="2394000" cy="445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800" b="1" strike="noStrike" spc="-1">
                <a:solidFill>
                  <a:schemeClr val="bg1"/>
                </a:solidFill>
                <a:latin typeface="Calibri"/>
                <a:ea typeface="Calibri"/>
              </a:rPr>
              <a:t>消除雙重緩衝</a:t>
            </a:r>
            <a:endParaRPr lang="en-US" sz="2800" b="0" strike="noStrike" spc="-1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0" y="184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2"/>
          <p:cNvSpPr/>
          <p:nvPr/>
        </p:nvSpPr>
        <p:spPr>
          <a:xfrm>
            <a:off x="2128320" y="193176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收工曝光地圖</a:t>
            </a:r>
          </a:p>
        </p:txBody>
      </p:sp>
      <p:cxnSp>
        <p:nvCxnSpPr>
          <p:cNvPr id="356" name="Line 3"/>
          <p:cNvCxnSpPr>
            <a:stCxn id="355" idx="3"/>
          </p:cNvCxnSpPr>
          <p:nvPr/>
        </p:nvCxnSpPr>
        <p:spPr>
          <a:xfrm>
            <a:off x="3623760" y="2114640"/>
            <a:ext cx="857160" cy="108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357" name="TextShape 4"/>
          <p:cNvSpPr txBox="1"/>
          <p:nvPr/>
        </p:nvSpPr>
        <p:spPr>
          <a:xfrm>
            <a:off x="1097280" y="156600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TextShape 5"/>
          <p:cNvSpPr txBox="1"/>
          <p:nvPr/>
        </p:nvSpPr>
        <p:spPr>
          <a:xfrm>
            <a:off x="2160" y="1419120"/>
            <a:ext cx="10951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主執行緒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359" name="Line 6"/>
          <p:cNvCxnSpPr/>
          <p:nvPr/>
        </p:nvCxnSpPr>
        <p:spPr>
          <a:xfrm flipV="1">
            <a:off x="5979600" y="2115000"/>
            <a:ext cx="129744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360" name="Line 7"/>
          <p:cNvCxnSpPr>
            <a:endCxn id="355" idx="1"/>
          </p:cNvCxnSpPr>
          <p:nvPr/>
        </p:nvCxnSpPr>
        <p:spPr>
          <a:xfrm flipV="1">
            <a:off x="1716480" y="2114640"/>
            <a:ext cx="412200" cy="108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361" name="TextShape 8"/>
          <p:cNvSpPr txBox="1"/>
          <p:nvPr/>
        </p:nvSpPr>
        <p:spPr>
          <a:xfrm>
            <a:off x="192600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0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362" name="TextShape 9"/>
          <p:cNvSpPr txBox="1"/>
          <p:nvPr/>
        </p:nvSpPr>
        <p:spPr>
          <a:xfrm>
            <a:off x="440640" y="441360"/>
            <a:ext cx="2394000" cy="445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800" b="1" strike="noStrike" spc="-1">
                <a:solidFill>
                  <a:schemeClr val="bg1"/>
                </a:solidFill>
                <a:latin typeface="Calibri"/>
                <a:ea typeface="Calibri"/>
              </a:rPr>
              <a:t>消除雙重緩衝</a:t>
            </a:r>
            <a:endParaRPr lang="en-US" sz="2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363" name="CustomShape 10"/>
          <p:cNvSpPr/>
          <p:nvPr/>
        </p:nvSpPr>
        <p:spPr>
          <a:xfrm>
            <a:off x="0" y="328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0" y="472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Line 12"/>
          <p:cNvSpPr/>
          <p:nvPr/>
        </p:nvSpPr>
        <p:spPr>
          <a:xfrm>
            <a:off x="907200" y="229752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Line 13"/>
          <p:cNvSpPr/>
          <p:nvPr/>
        </p:nvSpPr>
        <p:spPr>
          <a:xfrm flipV="1">
            <a:off x="2904480" y="229752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Line 14"/>
          <p:cNvSpPr/>
          <p:nvPr/>
        </p:nvSpPr>
        <p:spPr>
          <a:xfrm>
            <a:off x="907200" y="3566160"/>
            <a:ext cx="921600" cy="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Line 15"/>
          <p:cNvSpPr/>
          <p:nvPr/>
        </p:nvSpPr>
        <p:spPr>
          <a:xfrm>
            <a:off x="2011680" y="3566160"/>
            <a:ext cx="89280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Line 16"/>
          <p:cNvSpPr/>
          <p:nvPr/>
        </p:nvSpPr>
        <p:spPr>
          <a:xfrm>
            <a:off x="907200" y="5029200"/>
            <a:ext cx="921600" cy="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Line 17"/>
          <p:cNvSpPr/>
          <p:nvPr/>
        </p:nvSpPr>
        <p:spPr>
          <a:xfrm>
            <a:off x="2011680" y="5029200"/>
            <a:ext cx="89280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18"/>
          <p:cNvSpPr/>
          <p:nvPr/>
        </p:nvSpPr>
        <p:spPr>
          <a:xfrm>
            <a:off x="1926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TextShape 19"/>
          <p:cNvSpPr txBox="1"/>
          <p:nvPr/>
        </p:nvSpPr>
        <p:spPr>
          <a:xfrm>
            <a:off x="934560" y="2432880"/>
            <a:ext cx="557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開工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Kick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73" name="TextShape 20"/>
          <p:cNvSpPr txBox="1"/>
          <p:nvPr/>
        </p:nvSpPr>
        <p:spPr>
          <a:xfrm>
            <a:off x="2918880" y="2417760"/>
            <a:ext cx="755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收工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Gather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74" name="CustomShape 21"/>
          <p:cNvSpPr/>
          <p:nvPr/>
        </p:nvSpPr>
        <p:spPr>
          <a:xfrm>
            <a:off x="7276680" y="193212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開工曝光地圖</a:t>
            </a:r>
          </a:p>
        </p:txBody>
      </p:sp>
      <p:sp>
        <p:nvSpPr>
          <p:cNvPr id="375" name="CustomShape 22"/>
          <p:cNvSpPr/>
          <p:nvPr/>
        </p:nvSpPr>
        <p:spPr>
          <a:xfrm>
            <a:off x="221040" y="193248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開工曝光地圖</a:t>
            </a:r>
          </a:p>
        </p:txBody>
      </p:sp>
      <p:sp>
        <p:nvSpPr>
          <p:cNvPr id="376" name="TextShape 23"/>
          <p:cNvSpPr txBox="1"/>
          <p:nvPr/>
        </p:nvSpPr>
        <p:spPr>
          <a:xfrm>
            <a:off x="2160" y="285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377" name="TextShape 24"/>
          <p:cNvSpPr txBox="1"/>
          <p:nvPr/>
        </p:nvSpPr>
        <p:spPr>
          <a:xfrm>
            <a:off x="2160" y="429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378" name="Line 25"/>
          <p:cNvCxnSpPr>
            <a:stCxn id="374" idx="3"/>
          </p:cNvCxnSpPr>
          <p:nvPr/>
        </p:nvCxnSpPr>
        <p:spPr>
          <a:xfrm>
            <a:off x="8772120" y="2115000"/>
            <a:ext cx="448920" cy="36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379" name="CustomShape 26"/>
          <p:cNvSpPr/>
          <p:nvPr/>
        </p:nvSpPr>
        <p:spPr>
          <a:xfrm>
            <a:off x="9220680" y="193212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收工曝光地圖</a:t>
            </a:r>
          </a:p>
        </p:txBody>
      </p:sp>
      <p:cxnSp>
        <p:nvCxnSpPr>
          <p:cNvPr id="380" name="Line 27"/>
          <p:cNvCxnSpPr>
            <a:endCxn id="375" idx="1"/>
          </p:cNvCxnSpPr>
          <p:nvPr/>
        </p:nvCxnSpPr>
        <p:spPr>
          <a:xfrm>
            <a:off x="-222480" y="2114640"/>
            <a:ext cx="443880" cy="108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381" name="Line 28"/>
          <p:cNvSpPr/>
          <p:nvPr/>
        </p:nvSpPr>
        <p:spPr>
          <a:xfrm>
            <a:off x="7992000" y="229032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Line 29"/>
          <p:cNvSpPr/>
          <p:nvPr/>
        </p:nvSpPr>
        <p:spPr>
          <a:xfrm flipV="1">
            <a:off x="9989280" y="2290320"/>
            <a:ext cx="0" cy="273168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Line 30"/>
          <p:cNvSpPr/>
          <p:nvPr/>
        </p:nvSpPr>
        <p:spPr>
          <a:xfrm>
            <a:off x="7992000" y="3558960"/>
            <a:ext cx="877680" cy="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Line 31"/>
          <p:cNvSpPr/>
          <p:nvPr/>
        </p:nvSpPr>
        <p:spPr>
          <a:xfrm>
            <a:off x="9144000" y="3558960"/>
            <a:ext cx="84528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Line 32"/>
          <p:cNvSpPr/>
          <p:nvPr/>
        </p:nvSpPr>
        <p:spPr>
          <a:xfrm>
            <a:off x="7992000" y="5022000"/>
            <a:ext cx="877680" cy="0"/>
          </a:xfrm>
          <a:prstGeom prst="line">
            <a:avLst/>
          </a:prstGeom>
          <a:ln w="29160">
            <a:solidFill>
              <a:srgbClr val="D62E4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Line 33"/>
          <p:cNvSpPr/>
          <p:nvPr/>
        </p:nvSpPr>
        <p:spPr>
          <a:xfrm>
            <a:off x="9144000" y="5022000"/>
            <a:ext cx="845280" cy="0"/>
          </a:xfrm>
          <a:prstGeom prst="line">
            <a:avLst/>
          </a:prstGeom>
          <a:ln w="29160">
            <a:solidFill>
              <a:srgbClr val="D62E4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TextShape 34"/>
          <p:cNvSpPr txBox="1"/>
          <p:nvPr/>
        </p:nvSpPr>
        <p:spPr>
          <a:xfrm>
            <a:off x="8019360" y="2425680"/>
            <a:ext cx="557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開工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Kick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88" name="TextShape 35"/>
          <p:cNvSpPr txBox="1"/>
          <p:nvPr/>
        </p:nvSpPr>
        <p:spPr>
          <a:xfrm>
            <a:off x="10003680" y="2410560"/>
            <a:ext cx="755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收工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Gather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89" name="TextShape 36"/>
          <p:cNvSpPr txBox="1"/>
          <p:nvPr/>
        </p:nvSpPr>
        <p:spPr>
          <a:xfrm>
            <a:off x="902808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1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390" name="Line 37"/>
          <p:cNvSpPr/>
          <p:nvPr/>
        </p:nvSpPr>
        <p:spPr>
          <a:xfrm>
            <a:off x="9018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TextShape 38"/>
          <p:cNvSpPr txBox="1"/>
          <p:nvPr/>
        </p:nvSpPr>
        <p:spPr>
          <a:xfrm>
            <a:off x="4353120" y="1387080"/>
            <a:ext cx="1963440" cy="54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FFBF00"/>
                </a:solidFill>
                <a:latin typeface="Arial"/>
              </a:rPr>
              <a:t>沒必要使用雙重緩衝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92" name="CustomShape 39"/>
          <p:cNvSpPr/>
          <p:nvPr/>
        </p:nvSpPr>
        <p:spPr>
          <a:xfrm>
            <a:off x="-10950" y="1840320"/>
            <a:ext cx="82296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CustomShape 40"/>
          <p:cNvSpPr/>
          <p:nvPr/>
        </p:nvSpPr>
        <p:spPr>
          <a:xfrm>
            <a:off x="9432000" y="1840320"/>
            <a:ext cx="64008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10800000" scaled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4" name="CustomShape 41"/>
          <p:cNvSpPr/>
          <p:nvPr/>
        </p:nvSpPr>
        <p:spPr>
          <a:xfrm>
            <a:off x="1926000" y="1554480"/>
            <a:ext cx="1914480" cy="1725840"/>
          </a:xfrm>
          <a:prstGeom prst="ellipse">
            <a:avLst/>
          </a:prstGeom>
          <a:noFill/>
          <a:ln w="7632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42"/>
          <p:cNvSpPr/>
          <p:nvPr/>
        </p:nvSpPr>
        <p:spPr>
          <a:xfrm>
            <a:off x="7110360" y="1554840"/>
            <a:ext cx="1914480" cy="1725840"/>
          </a:xfrm>
          <a:prstGeom prst="ellipse">
            <a:avLst/>
          </a:prstGeom>
          <a:noFill/>
          <a:ln w="7632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43"/>
          <p:cNvSpPr/>
          <p:nvPr/>
        </p:nvSpPr>
        <p:spPr>
          <a:xfrm>
            <a:off x="1775520" y="3384000"/>
            <a:ext cx="271800" cy="365760"/>
          </a:xfrm>
          <a:custGeom>
            <a:avLst/>
            <a:gdLst/>
            <a:ahLst/>
            <a:cxnLst/>
            <a:rect l="0" t="0" r="r" b="b"/>
            <a:pathLst>
              <a:path w="757" h="1018">
                <a:moveTo>
                  <a:pt x="126" y="0"/>
                </a:moveTo>
                <a:lnTo>
                  <a:pt x="126" y="0"/>
                </a:lnTo>
                <a:cubicBezTo>
                  <a:pt x="104" y="0"/>
                  <a:pt x="82" y="6"/>
                  <a:pt x="63" y="17"/>
                </a:cubicBezTo>
                <a:cubicBezTo>
                  <a:pt x="44" y="28"/>
                  <a:pt x="28" y="44"/>
                  <a:pt x="17" y="63"/>
                </a:cubicBezTo>
                <a:cubicBezTo>
                  <a:pt x="6" y="82"/>
                  <a:pt x="0" y="104"/>
                  <a:pt x="0" y="126"/>
                </a:cubicBezTo>
                <a:lnTo>
                  <a:pt x="0" y="891"/>
                </a:lnTo>
                <a:lnTo>
                  <a:pt x="0" y="891"/>
                </a:lnTo>
                <a:cubicBezTo>
                  <a:pt x="0" y="913"/>
                  <a:pt x="6" y="935"/>
                  <a:pt x="17" y="954"/>
                </a:cubicBezTo>
                <a:cubicBezTo>
                  <a:pt x="28" y="973"/>
                  <a:pt x="44" y="989"/>
                  <a:pt x="63" y="1000"/>
                </a:cubicBezTo>
                <a:cubicBezTo>
                  <a:pt x="82" y="1011"/>
                  <a:pt x="104" y="1017"/>
                  <a:pt x="126" y="1017"/>
                </a:cubicBezTo>
                <a:lnTo>
                  <a:pt x="630" y="1017"/>
                </a:lnTo>
                <a:lnTo>
                  <a:pt x="630" y="1017"/>
                </a:lnTo>
                <a:cubicBezTo>
                  <a:pt x="652" y="1017"/>
                  <a:pt x="674" y="1011"/>
                  <a:pt x="693" y="1000"/>
                </a:cubicBezTo>
                <a:cubicBezTo>
                  <a:pt x="712" y="989"/>
                  <a:pt x="728" y="973"/>
                  <a:pt x="739" y="954"/>
                </a:cubicBezTo>
                <a:cubicBezTo>
                  <a:pt x="750" y="935"/>
                  <a:pt x="756" y="913"/>
                  <a:pt x="756" y="891"/>
                </a:cubicBezTo>
                <a:lnTo>
                  <a:pt x="756" y="125"/>
                </a:lnTo>
                <a:lnTo>
                  <a:pt x="756" y="126"/>
                </a:lnTo>
                <a:lnTo>
                  <a:pt x="756" y="126"/>
                </a:lnTo>
                <a:cubicBezTo>
                  <a:pt x="756" y="104"/>
                  <a:pt x="750" y="82"/>
                  <a:pt x="739" y="63"/>
                </a:cubicBezTo>
                <a:cubicBezTo>
                  <a:pt x="728" y="44"/>
                  <a:pt x="712" y="28"/>
                  <a:pt x="693" y="17"/>
                </a:cubicBezTo>
                <a:cubicBezTo>
                  <a:pt x="674" y="6"/>
                  <a:pt x="652" y="0"/>
                  <a:pt x="630" y="0"/>
                </a:cubicBezTo>
                <a:lnTo>
                  <a:pt x="126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44"/>
          <p:cNvSpPr/>
          <p:nvPr/>
        </p:nvSpPr>
        <p:spPr>
          <a:xfrm>
            <a:off x="1775520" y="4811040"/>
            <a:ext cx="271800" cy="365760"/>
          </a:xfrm>
          <a:custGeom>
            <a:avLst/>
            <a:gdLst/>
            <a:ahLst/>
            <a:cxnLst/>
            <a:rect l="0" t="0" r="r" b="b"/>
            <a:pathLst>
              <a:path w="757" h="1018">
                <a:moveTo>
                  <a:pt x="126" y="0"/>
                </a:moveTo>
                <a:lnTo>
                  <a:pt x="126" y="0"/>
                </a:lnTo>
                <a:cubicBezTo>
                  <a:pt x="104" y="0"/>
                  <a:pt x="82" y="6"/>
                  <a:pt x="63" y="17"/>
                </a:cubicBezTo>
                <a:cubicBezTo>
                  <a:pt x="44" y="28"/>
                  <a:pt x="28" y="44"/>
                  <a:pt x="17" y="63"/>
                </a:cubicBezTo>
                <a:cubicBezTo>
                  <a:pt x="6" y="82"/>
                  <a:pt x="0" y="104"/>
                  <a:pt x="0" y="126"/>
                </a:cubicBezTo>
                <a:lnTo>
                  <a:pt x="0" y="891"/>
                </a:lnTo>
                <a:lnTo>
                  <a:pt x="0" y="891"/>
                </a:lnTo>
                <a:cubicBezTo>
                  <a:pt x="0" y="913"/>
                  <a:pt x="6" y="935"/>
                  <a:pt x="17" y="954"/>
                </a:cubicBezTo>
                <a:cubicBezTo>
                  <a:pt x="28" y="973"/>
                  <a:pt x="44" y="989"/>
                  <a:pt x="63" y="1000"/>
                </a:cubicBezTo>
                <a:cubicBezTo>
                  <a:pt x="82" y="1011"/>
                  <a:pt x="104" y="1017"/>
                  <a:pt x="126" y="1017"/>
                </a:cubicBezTo>
                <a:lnTo>
                  <a:pt x="630" y="1017"/>
                </a:lnTo>
                <a:lnTo>
                  <a:pt x="630" y="1017"/>
                </a:lnTo>
                <a:cubicBezTo>
                  <a:pt x="652" y="1017"/>
                  <a:pt x="674" y="1011"/>
                  <a:pt x="693" y="1000"/>
                </a:cubicBezTo>
                <a:cubicBezTo>
                  <a:pt x="712" y="989"/>
                  <a:pt x="728" y="973"/>
                  <a:pt x="739" y="954"/>
                </a:cubicBezTo>
                <a:cubicBezTo>
                  <a:pt x="750" y="935"/>
                  <a:pt x="756" y="913"/>
                  <a:pt x="756" y="891"/>
                </a:cubicBezTo>
                <a:lnTo>
                  <a:pt x="756" y="125"/>
                </a:lnTo>
                <a:lnTo>
                  <a:pt x="756" y="126"/>
                </a:lnTo>
                <a:lnTo>
                  <a:pt x="756" y="126"/>
                </a:lnTo>
                <a:cubicBezTo>
                  <a:pt x="756" y="104"/>
                  <a:pt x="750" y="82"/>
                  <a:pt x="739" y="63"/>
                </a:cubicBezTo>
                <a:cubicBezTo>
                  <a:pt x="728" y="44"/>
                  <a:pt x="712" y="28"/>
                  <a:pt x="693" y="17"/>
                </a:cubicBezTo>
                <a:cubicBezTo>
                  <a:pt x="674" y="6"/>
                  <a:pt x="652" y="0"/>
                  <a:pt x="630" y="0"/>
                </a:cubicBezTo>
                <a:lnTo>
                  <a:pt x="126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8" name="CustomShape 45"/>
          <p:cNvSpPr/>
          <p:nvPr/>
        </p:nvSpPr>
        <p:spPr>
          <a:xfrm>
            <a:off x="1865520" y="343152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CustomShape 46"/>
          <p:cNvSpPr/>
          <p:nvPr/>
        </p:nvSpPr>
        <p:spPr>
          <a:xfrm>
            <a:off x="1865520" y="487188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CustomShape 47"/>
          <p:cNvSpPr/>
          <p:nvPr/>
        </p:nvSpPr>
        <p:spPr>
          <a:xfrm>
            <a:off x="8867520" y="3384000"/>
            <a:ext cx="271800" cy="365760"/>
          </a:xfrm>
          <a:custGeom>
            <a:avLst/>
            <a:gdLst/>
            <a:ahLst/>
            <a:cxnLst/>
            <a:rect l="0" t="0" r="r" b="b"/>
            <a:pathLst>
              <a:path w="757" h="1018">
                <a:moveTo>
                  <a:pt x="126" y="0"/>
                </a:moveTo>
                <a:lnTo>
                  <a:pt x="126" y="0"/>
                </a:lnTo>
                <a:cubicBezTo>
                  <a:pt x="104" y="0"/>
                  <a:pt x="82" y="6"/>
                  <a:pt x="63" y="17"/>
                </a:cubicBezTo>
                <a:cubicBezTo>
                  <a:pt x="44" y="28"/>
                  <a:pt x="28" y="44"/>
                  <a:pt x="17" y="63"/>
                </a:cubicBezTo>
                <a:cubicBezTo>
                  <a:pt x="6" y="82"/>
                  <a:pt x="0" y="104"/>
                  <a:pt x="0" y="126"/>
                </a:cubicBezTo>
                <a:lnTo>
                  <a:pt x="0" y="891"/>
                </a:lnTo>
                <a:lnTo>
                  <a:pt x="0" y="891"/>
                </a:lnTo>
                <a:cubicBezTo>
                  <a:pt x="0" y="913"/>
                  <a:pt x="6" y="935"/>
                  <a:pt x="17" y="954"/>
                </a:cubicBezTo>
                <a:cubicBezTo>
                  <a:pt x="28" y="973"/>
                  <a:pt x="44" y="989"/>
                  <a:pt x="63" y="1000"/>
                </a:cubicBezTo>
                <a:cubicBezTo>
                  <a:pt x="82" y="1011"/>
                  <a:pt x="104" y="1017"/>
                  <a:pt x="126" y="1017"/>
                </a:cubicBezTo>
                <a:lnTo>
                  <a:pt x="630" y="1017"/>
                </a:lnTo>
                <a:lnTo>
                  <a:pt x="630" y="1017"/>
                </a:lnTo>
                <a:cubicBezTo>
                  <a:pt x="652" y="1017"/>
                  <a:pt x="674" y="1011"/>
                  <a:pt x="693" y="1000"/>
                </a:cubicBezTo>
                <a:cubicBezTo>
                  <a:pt x="712" y="989"/>
                  <a:pt x="728" y="973"/>
                  <a:pt x="739" y="954"/>
                </a:cubicBezTo>
                <a:cubicBezTo>
                  <a:pt x="750" y="935"/>
                  <a:pt x="756" y="913"/>
                  <a:pt x="756" y="891"/>
                </a:cubicBezTo>
                <a:lnTo>
                  <a:pt x="756" y="125"/>
                </a:lnTo>
                <a:lnTo>
                  <a:pt x="756" y="126"/>
                </a:lnTo>
                <a:lnTo>
                  <a:pt x="756" y="126"/>
                </a:lnTo>
                <a:cubicBezTo>
                  <a:pt x="756" y="104"/>
                  <a:pt x="750" y="82"/>
                  <a:pt x="739" y="63"/>
                </a:cubicBezTo>
                <a:cubicBezTo>
                  <a:pt x="728" y="44"/>
                  <a:pt x="712" y="28"/>
                  <a:pt x="693" y="17"/>
                </a:cubicBezTo>
                <a:cubicBezTo>
                  <a:pt x="674" y="6"/>
                  <a:pt x="652" y="0"/>
                  <a:pt x="630" y="0"/>
                </a:cubicBezTo>
                <a:lnTo>
                  <a:pt x="126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1" name="CustomShape 48"/>
          <p:cNvSpPr/>
          <p:nvPr/>
        </p:nvSpPr>
        <p:spPr>
          <a:xfrm>
            <a:off x="8867520" y="4811040"/>
            <a:ext cx="271800" cy="365760"/>
          </a:xfrm>
          <a:custGeom>
            <a:avLst/>
            <a:gdLst/>
            <a:ahLst/>
            <a:cxnLst/>
            <a:rect l="0" t="0" r="r" b="b"/>
            <a:pathLst>
              <a:path w="757" h="1018">
                <a:moveTo>
                  <a:pt x="126" y="0"/>
                </a:moveTo>
                <a:lnTo>
                  <a:pt x="126" y="0"/>
                </a:lnTo>
                <a:cubicBezTo>
                  <a:pt x="104" y="0"/>
                  <a:pt x="82" y="6"/>
                  <a:pt x="63" y="17"/>
                </a:cubicBezTo>
                <a:cubicBezTo>
                  <a:pt x="44" y="28"/>
                  <a:pt x="28" y="44"/>
                  <a:pt x="17" y="63"/>
                </a:cubicBezTo>
                <a:cubicBezTo>
                  <a:pt x="6" y="82"/>
                  <a:pt x="0" y="104"/>
                  <a:pt x="0" y="126"/>
                </a:cubicBezTo>
                <a:lnTo>
                  <a:pt x="0" y="891"/>
                </a:lnTo>
                <a:lnTo>
                  <a:pt x="0" y="891"/>
                </a:lnTo>
                <a:cubicBezTo>
                  <a:pt x="0" y="913"/>
                  <a:pt x="6" y="935"/>
                  <a:pt x="17" y="954"/>
                </a:cubicBezTo>
                <a:cubicBezTo>
                  <a:pt x="28" y="973"/>
                  <a:pt x="44" y="989"/>
                  <a:pt x="63" y="1000"/>
                </a:cubicBezTo>
                <a:cubicBezTo>
                  <a:pt x="82" y="1011"/>
                  <a:pt x="104" y="1017"/>
                  <a:pt x="126" y="1017"/>
                </a:cubicBezTo>
                <a:lnTo>
                  <a:pt x="630" y="1017"/>
                </a:lnTo>
                <a:lnTo>
                  <a:pt x="630" y="1017"/>
                </a:lnTo>
                <a:cubicBezTo>
                  <a:pt x="652" y="1017"/>
                  <a:pt x="674" y="1011"/>
                  <a:pt x="693" y="1000"/>
                </a:cubicBezTo>
                <a:cubicBezTo>
                  <a:pt x="712" y="989"/>
                  <a:pt x="728" y="973"/>
                  <a:pt x="739" y="954"/>
                </a:cubicBezTo>
                <a:cubicBezTo>
                  <a:pt x="750" y="935"/>
                  <a:pt x="756" y="913"/>
                  <a:pt x="756" y="891"/>
                </a:cubicBezTo>
                <a:lnTo>
                  <a:pt x="756" y="125"/>
                </a:lnTo>
                <a:lnTo>
                  <a:pt x="756" y="126"/>
                </a:lnTo>
                <a:lnTo>
                  <a:pt x="756" y="126"/>
                </a:lnTo>
                <a:cubicBezTo>
                  <a:pt x="756" y="104"/>
                  <a:pt x="750" y="82"/>
                  <a:pt x="739" y="63"/>
                </a:cubicBezTo>
                <a:cubicBezTo>
                  <a:pt x="728" y="44"/>
                  <a:pt x="712" y="28"/>
                  <a:pt x="693" y="17"/>
                </a:cubicBezTo>
                <a:cubicBezTo>
                  <a:pt x="674" y="6"/>
                  <a:pt x="652" y="0"/>
                  <a:pt x="630" y="0"/>
                </a:cubicBezTo>
                <a:lnTo>
                  <a:pt x="126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" name="CustomShape 49"/>
          <p:cNvSpPr/>
          <p:nvPr/>
        </p:nvSpPr>
        <p:spPr>
          <a:xfrm>
            <a:off x="8957520" y="343152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CustomShape 50"/>
          <p:cNvSpPr/>
          <p:nvPr/>
        </p:nvSpPr>
        <p:spPr>
          <a:xfrm>
            <a:off x="8957520" y="487188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CustomShape 51"/>
          <p:cNvSpPr/>
          <p:nvPr/>
        </p:nvSpPr>
        <p:spPr>
          <a:xfrm>
            <a:off x="4480560" y="193248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1"/>
          <p:cNvGrpSpPr/>
          <p:nvPr/>
        </p:nvGrpSpPr>
        <p:grpSpPr>
          <a:xfrm>
            <a:off x="2903040" y="1564200"/>
            <a:ext cx="4270320" cy="2540880"/>
            <a:chOff x="2903040" y="1564200"/>
            <a:chExt cx="4270320" cy="2540880"/>
          </a:xfrm>
        </p:grpSpPr>
        <p:sp>
          <p:nvSpPr>
            <p:cNvPr id="406" name="TextShape 2"/>
            <p:cNvSpPr txBox="1"/>
            <p:nvPr/>
          </p:nvSpPr>
          <p:spPr>
            <a:xfrm>
              <a:off x="2903040" y="1564200"/>
              <a:ext cx="3108960" cy="72576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US" sz="5000" b="1" strike="noStrike" spc="-1">
                  <a:solidFill>
                    <a:schemeClr val="bg1"/>
                  </a:solidFill>
                  <a:latin typeface="Calibri"/>
                  <a:ea typeface="Calibri"/>
                </a:rPr>
                <a:t>Thank You!</a:t>
              </a:r>
              <a:endParaRPr lang="en-US" sz="5000" b="0" strike="noStrike" spc="-1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407" name="Group 3"/>
            <p:cNvGrpSpPr/>
            <p:nvPr/>
          </p:nvGrpSpPr>
          <p:grpSpPr>
            <a:xfrm>
              <a:off x="2903040" y="2412360"/>
              <a:ext cx="4270320" cy="1692720"/>
              <a:chOff x="2903040" y="2412360"/>
              <a:chExt cx="4270320" cy="1692720"/>
            </a:xfrm>
          </p:grpSpPr>
          <p:pic>
            <p:nvPicPr>
              <p:cNvPr id="408" name="Picture 407"/>
              <p:cNvPicPr/>
              <p:nvPr/>
            </p:nvPicPr>
            <p:blipFill>
              <a:blip r:embed="rId2"/>
              <a:stretch/>
            </p:blipFill>
            <p:spPr>
              <a:xfrm>
                <a:off x="2903040" y="2983320"/>
                <a:ext cx="554040" cy="554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9" name="Picture 408"/>
              <p:cNvPicPr/>
              <p:nvPr/>
            </p:nvPicPr>
            <p:blipFill>
              <a:blip r:embed="rId3"/>
              <a:stretch/>
            </p:blipFill>
            <p:spPr>
              <a:xfrm>
                <a:off x="2983680" y="3695760"/>
                <a:ext cx="392760" cy="3178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0" name="TextShape 4"/>
              <p:cNvSpPr txBox="1"/>
              <p:nvPr/>
            </p:nvSpPr>
            <p:spPr>
              <a:xfrm>
                <a:off x="3399120" y="3110760"/>
                <a:ext cx="1607040" cy="409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en-US" sz="1800" b="1" strike="noStrike" spc="-1">
                    <a:solidFill>
                      <a:schemeClr val="bg1"/>
                    </a:solidFill>
                    <a:latin typeface="Calibri"/>
                  </a:rPr>
                  <a:t>AllenChou.net</a:t>
                </a:r>
                <a:endParaRPr lang="en-US" sz="1800" b="0" strike="noStrike" spc="-1">
                  <a:solidFill>
                    <a:schemeClr val="bg1"/>
                  </a:solidFill>
                  <a:latin typeface="Arial"/>
                </a:endParaRPr>
              </a:p>
            </p:txBody>
          </p:sp>
          <p:pic>
            <p:nvPicPr>
              <p:cNvPr id="411" name="Picture 410"/>
              <p:cNvPicPr/>
              <p:nvPr/>
            </p:nvPicPr>
            <p:blipFill>
              <a:blip r:embed="rId4"/>
              <a:stretch/>
            </p:blipFill>
            <p:spPr>
              <a:xfrm>
                <a:off x="2941560" y="2412360"/>
                <a:ext cx="476640" cy="4766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2" name="TextShape 5"/>
              <p:cNvSpPr txBox="1"/>
              <p:nvPr/>
            </p:nvSpPr>
            <p:spPr>
              <a:xfrm>
                <a:off x="3399480" y="3695760"/>
                <a:ext cx="1515240" cy="409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en-US" sz="1800" b="1" strike="noStrike" spc="-1">
                    <a:solidFill>
                      <a:schemeClr val="bg1"/>
                    </a:solidFill>
                    <a:latin typeface="Calibri"/>
                  </a:rPr>
                  <a:t>TheAllenChou</a:t>
                </a:r>
                <a:endParaRPr lang="en-US" sz="1800" b="0" strike="noStrike" spc="-1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413" name="TextShape 6"/>
              <p:cNvSpPr txBox="1"/>
              <p:nvPr/>
            </p:nvSpPr>
            <p:spPr>
              <a:xfrm>
                <a:off x="3399120" y="2490480"/>
                <a:ext cx="3774240" cy="32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en-US" sz="1800" b="1" strike="noStrike" spc="-1">
                    <a:solidFill>
                      <a:schemeClr val="bg1"/>
                    </a:solidFill>
                    <a:latin typeface="Calibri"/>
                  </a:rPr>
                  <a:t>github.com/TheAllenChou/tgdf-2021</a:t>
                </a:r>
                <a:endParaRPr lang="en-US" sz="1800" b="0" strike="noStrike" spc="-1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2615400" y="2389320"/>
            <a:ext cx="4845600" cy="890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4000" b="1" strike="noStrike" spc="-1" dirty="0" err="1">
                <a:solidFill>
                  <a:schemeClr val="bg1"/>
                </a:solidFill>
                <a:latin typeface="Calibri"/>
                <a:ea typeface="Calibri"/>
              </a:rPr>
              <a:t>曝光地圖</a:t>
            </a:r>
            <a:r>
              <a:rPr lang="en-US" sz="4000" b="1" strike="noStrike" spc="-1" dirty="0">
                <a:solidFill>
                  <a:schemeClr val="bg1"/>
                </a:solidFill>
                <a:latin typeface="Calibri"/>
                <a:ea typeface="Calibri"/>
              </a:rPr>
              <a:t> &amp; </a:t>
            </a:r>
            <a:r>
              <a:rPr lang="en-US" sz="4000" b="1" strike="noStrike" spc="-1" dirty="0" err="1">
                <a:solidFill>
                  <a:schemeClr val="bg1"/>
                </a:solidFill>
                <a:latin typeface="Calibri"/>
                <a:ea typeface="Calibri"/>
              </a:rPr>
              <a:t>曝光迴避</a:t>
            </a:r>
            <a:endParaRPr lang="en-US" sz="4000" b="0" strike="noStrike" spc="-1" dirty="0">
              <a:solidFill>
                <a:schemeClr val="bg1"/>
              </a:solidFill>
              <a:latin typeface="Arial"/>
            </a:endParaRPr>
          </a:p>
          <a:p>
            <a:pPr algn="ctr"/>
            <a:r>
              <a:rPr lang="en-US" sz="2300" b="1" strike="noStrike" spc="-1" dirty="0">
                <a:solidFill>
                  <a:schemeClr val="bg1"/>
                </a:solidFill>
                <a:latin typeface="Calibri"/>
                <a:ea typeface="Calibri"/>
              </a:rPr>
              <a:t>Exposure Map &amp; Exposure Avoidance</a:t>
            </a:r>
            <a:endParaRPr lang="en-US" sz="23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362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sure-avoidance-single-frame">
            <a:hlinkClick r:id="" action="ppaction://media"/>
            <a:extLst>
              <a:ext uri="{FF2B5EF4-FFF2-40B4-BE49-F238E27FC236}">
                <a16:creationId xmlns:a16="http://schemas.microsoft.com/office/drawing/2014/main" id="{2A3DC805-244A-493A-B107-6D3A1F2F7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077450" cy="5668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0" y="256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2"/>
          <p:cNvSpPr/>
          <p:nvPr/>
        </p:nvSpPr>
        <p:spPr>
          <a:xfrm>
            <a:off x="3100320" y="265176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51" name="CustomShape 3"/>
          <p:cNvSpPr/>
          <p:nvPr/>
        </p:nvSpPr>
        <p:spPr>
          <a:xfrm>
            <a:off x="5413680" y="265176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 dirty="0" err="1">
                <a:solidFill>
                  <a:schemeClr val="bg1"/>
                </a:solidFill>
                <a:latin typeface="Calibri"/>
              </a:rPr>
              <a:t>執行曝光迴避</a:t>
            </a:r>
            <a:endParaRPr lang="en-US" sz="1800" b="1" strike="noStrike" spc="-1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52" name="Line 4"/>
          <p:cNvCxnSpPr>
            <a:stCxn id="50" idx="3"/>
            <a:endCxn id="51" idx="1"/>
          </p:cNvCxnSpPr>
          <p:nvPr/>
        </p:nvCxnSpPr>
        <p:spPr>
          <a:xfrm>
            <a:off x="4595760" y="2834640"/>
            <a:ext cx="818280" cy="36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53" name="TextShape 5"/>
          <p:cNvSpPr txBox="1"/>
          <p:nvPr/>
        </p:nvSpPr>
        <p:spPr>
          <a:xfrm>
            <a:off x="1097280" y="228600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TextShape 6"/>
          <p:cNvSpPr txBox="1"/>
          <p:nvPr/>
        </p:nvSpPr>
        <p:spPr>
          <a:xfrm>
            <a:off x="2160" y="2139120"/>
            <a:ext cx="10951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主執行緒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55" name="Line 7"/>
          <p:cNvCxnSpPr>
            <a:stCxn id="51" idx="3"/>
          </p:cNvCxnSpPr>
          <p:nvPr/>
        </p:nvCxnSpPr>
        <p:spPr>
          <a:xfrm>
            <a:off x="6912720" y="2834640"/>
            <a:ext cx="104292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56" name="Line 8"/>
          <p:cNvCxnSpPr>
            <a:endCxn id="50" idx="1"/>
          </p:cNvCxnSpPr>
          <p:nvPr/>
        </p:nvCxnSpPr>
        <p:spPr>
          <a:xfrm flipV="1">
            <a:off x="2053080" y="2834640"/>
            <a:ext cx="104760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57" name="CustomShape 9"/>
          <p:cNvSpPr/>
          <p:nvPr/>
        </p:nvSpPr>
        <p:spPr>
          <a:xfrm>
            <a:off x="7955280" y="265212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58" name="CustomShape 10"/>
          <p:cNvSpPr/>
          <p:nvPr/>
        </p:nvSpPr>
        <p:spPr>
          <a:xfrm>
            <a:off x="7406640" y="2560320"/>
            <a:ext cx="2116768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10800000" scaled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Line 11"/>
          <p:cNvSpPr/>
          <p:nvPr/>
        </p:nvSpPr>
        <p:spPr>
          <a:xfrm>
            <a:off x="2250000" y="2083680"/>
            <a:ext cx="0" cy="155448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Line 12"/>
          <p:cNvSpPr/>
          <p:nvPr/>
        </p:nvSpPr>
        <p:spPr>
          <a:xfrm>
            <a:off x="7650000" y="2083680"/>
            <a:ext cx="0" cy="155448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TextShape 13"/>
          <p:cNvSpPr txBox="1"/>
          <p:nvPr/>
        </p:nvSpPr>
        <p:spPr>
          <a:xfrm>
            <a:off x="2250000" y="205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0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62" name="TextShape 14"/>
          <p:cNvSpPr txBox="1"/>
          <p:nvPr/>
        </p:nvSpPr>
        <p:spPr>
          <a:xfrm>
            <a:off x="7660080" y="205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1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63" name="TextShape 15"/>
          <p:cNvSpPr txBox="1"/>
          <p:nvPr/>
        </p:nvSpPr>
        <p:spPr>
          <a:xfrm>
            <a:off x="440640" y="441360"/>
            <a:ext cx="4023360" cy="83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800" b="1" strike="noStrike" spc="-1" dirty="0" err="1">
                <a:solidFill>
                  <a:schemeClr val="bg1"/>
                </a:solidFill>
                <a:latin typeface="Calibri"/>
                <a:ea typeface="Calibri"/>
              </a:rPr>
              <a:t>單執行緒</a:t>
            </a:r>
            <a:endParaRPr lang="en-US" sz="28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64" name="CustomShape 16"/>
          <p:cNvSpPr/>
          <p:nvPr/>
        </p:nvSpPr>
        <p:spPr>
          <a:xfrm>
            <a:off x="3280320" y="3199680"/>
            <a:ext cx="91440" cy="274680"/>
          </a:xfrm>
          <a:custGeom>
            <a:avLst/>
            <a:gdLst/>
            <a:ahLst/>
            <a:cxnLst/>
            <a:rect l="0" t="0" r="r" b="b"/>
            <a:pathLst>
              <a:path w="256" h="765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721"/>
                </a:lnTo>
                <a:lnTo>
                  <a:pt x="0" y="722"/>
                </a:lnTo>
                <a:cubicBezTo>
                  <a:pt x="0" y="729"/>
                  <a:pt x="2" y="736"/>
                  <a:pt x="6" y="743"/>
                </a:cubicBezTo>
                <a:cubicBezTo>
                  <a:pt x="9" y="749"/>
                  <a:pt x="15" y="755"/>
                  <a:pt x="21" y="758"/>
                </a:cubicBezTo>
                <a:cubicBezTo>
                  <a:pt x="28" y="762"/>
                  <a:pt x="35" y="764"/>
                  <a:pt x="43" y="764"/>
                </a:cubicBezTo>
                <a:lnTo>
                  <a:pt x="212" y="764"/>
                </a:lnTo>
                <a:lnTo>
                  <a:pt x="213" y="764"/>
                </a:lnTo>
                <a:cubicBezTo>
                  <a:pt x="220" y="764"/>
                  <a:pt x="227" y="762"/>
                  <a:pt x="234" y="758"/>
                </a:cubicBezTo>
                <a:cubicBezTo>
                  <a:pt x="240" y="755"/>
                  <a:pt x="246" y="749"/>
                  <a:pt x="249" y="743"/>
                </a:cubicBezTo>
                <a:cubicBezTo>
                  <a:pt x="253" y="736"/>
                  <a:pt x="255" y="729"/>
                  <a:pt x="255" y="722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17"/>
          <p:cNvSpPr/>
          <p:nvPr/>
        </p:nvSpPr>
        <p:spPr>
          <a:xfrm>
            <a:off x="3424680" y="3200040"/>
            <a:ext cx="91440" cy="274320"/>
          </a:xfrm>
          <a:custGeom>
            <a:avLst/>
            <a:gdLst/>
            <a:ahLst/>
            <a:cxnLst/>
            <a:rect l="0" t="0" r="r" b="b"/>
            <a:pathLst>
              <a:path w="256" h="764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720"/>
                </a:lnTo>
                <a:lnTo>
                  <a:pt x="0" y="721"/>
                </a:lnTo>
                <a:cubicBezTo>
                  <a:pt x="0" y="728"/>
                  <a:pt x="2" y="735"/>
                  <a:pt x="6" y="742"/>
                </a:cubicBezTo>
                <a:cubicBezTo>
                  <a:pt x="9" y="748"/>
                  <a:pt x="15" y="754"/>
                  <a:pt x="21" y="757"/>
                </a:cubicBezTo>
                <a:cubicBezTo>
                  <a:pt x="28" y="761"/>
                  <a:pt x="35" y="763"/>
                  <a:pt x="43" y="763"/>
                </a:cubicBezTo>
                <a:lnTo>
                  <a:pt x="212" y="763"/>
                </a:lnTo>
                <a:lnTo>
                  <a:pt x="213" y="763"/>
                </a:lnTo>
                <a:cubicBezTo>
                  <a:pt x="220" y="763"/>
                  <a:pt x="227" y="761"/>
                  <a:pt x="234" y="757"/>
                </a:cubicBezTo>
                <a:cubicBezTo>
                  <a:pt x="240" y="754"/>
                  <a:pt x="246" y="748"/>
                  <a:pt x="249" y="742"/>
                </a:cubicBezTo>
                <a:cubicBezTo>
                  <a:pt x="253" y="735"/>
                  <a:pt x="255" y="728"/>
                  <a:pt x="255" y="721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18"/>
          <p:cNvSpPr/>
          <p:nvPr/>
        </p:nvSpPr>
        <p:spPr>
          <a:xfrm>
            <a:off x="3568680" y="3200040"/>
            <a:ext cx="91440" cy="274320"/>
          </a:xfrm>
          <a:custGeom>
            <a:avLst/>
            <a:gdLst/>
            <a:ahLst/>
            <a:cxnLst/>
            <a:rect l="0" t="0" r="r" b="b"/>
            <a:pathLst>
              <a:path w="256" h="764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720"/>
                </a:lnTo>
                <a:lnTo>
                  <a:pt x="0" y="721"/>
                </a:lnTo>
                <a:cubicBezTo>
                  <a:pt x="0" y="728"/>
                  <a:pt x="2" y="735"/>
                  <a:pt x="6" y="742"/>
                </a:cubicBezTo>
                <a:cubicBezTo>
                  <a:pt x="9" y="748"/>
                  <a:pt x="15" y="754"/>
                  <a:pt x="21" y="757"/>
                </a:cubicBezTo>
                <a:cubicBezTo>
                  <a:pt x="28" y="761"/>
                  <a:pt x="35" y="763"/>
                  <a:pt x="43" y="763"/>
                </a:cubicBezTo>
                <a:lnTo>
                  <a:pt x="212" y="763"/>
                </a:lnTo>
                <a:lnTo>
                  <a:pt x="213" y="763"/>
                </a:lnTo>
                <a:cubicBezTo>
                  <a:pt x="220" y="763"/>
                  <a:pt x="227" y="761"/>
                  <a:pt x="234" y="757"/>
                </a:cubicBezTo>
                <a:cubicBezTo>
                  <a:pt x="240" y="754"/>
                  <a:pt x="246" y="748"/>
                  <a:pt x="249" y="742"/>
                </a:cubicBezTo>
                <a:cubicBezTo>
                  <a:pt x="253" y="735"/>
                  <a:pt x="255" y="728"/>
                  <a:pt x="255" y="721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4000680" y="3200040"/>
            <a:ext cx="91440" cy="274320"/>
          </a:xfrm>
          <a:custGeom>
            <a:avLst/>
            <a:gdLst/>
            <a:ahLst/>
            <a:cxnLst/>
            <a:rect l="0" t="0" r="r" b="b"/>
            <a:pathLst>
              <a:path w="256" h="764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720"/>
                </a:lnTo>
                <a:lnTo>
                  <a:pt x="0" y="721"/>
                </a:lnTo>
                <a:cubicBezTo>
                  <a:pt x="0" y="728"/>
                  <a:pt x="2" y="735"/>
                  <a:pt x="6" y="742"/>
                </a:cubicBezTo>
                <a:cubicBezTo>
                  <a:pt x="9" y="748"/>
                  <a:pt x="15" y="754"/>
                  <a:pt x="21" y="757"/>
                </a:cubicBezTo>
                <a:cubicBezTo>
                  <a:pt x="28" y="761"/>
                  <a:pt x="35" y="763"/>
                  <a:pt x="43" y="763"/>
                </a:cubicBezTo>
                <a:lnTo>
                  <a:pt x="212" y="763"/>
                </a:lnTo>
                <a:lnTo>
                  <a:pt x="213" y="763"/>
                </a:lnTo>
                <a:cubicBezTo>
                  <a:pt x="220" y="763"/>
                  <a:pt x="227" y="761"/>
                  <a:pt x="234" y="757"/>
                </a:cubicBezTo>
                <a:cubicBezTo>
                  <a:pt x="240" y="754"/>
                  <a:pt x="246" y="748"/>
                  <a:pt x="249" y="742"/>
                </a:cubicBezTo>
                <a:cubicBezTo>
                  <a:pt x="253" y="735"/>
                  <a:pt x="255" y="728"/>
                  <a:pt x="255" y="721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4145040" y="3200040"/>
            <a:ext cx="91440" cy="274680"/>
          </a:xfrm>
          <a:custGeom>
            <a:avLst/>
            <a:gdLst/>
            <a:ahLst/>
            <a:cxnLst/>
            <a:rect l="0" t="0" r="r" b="b"/>
            <a:pathLst>
              <a:path w="256" h="765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721"/>
                </a:lnTo>
                <a:lnTo>
                  <a:pt x="0" y="722"/>
                </a:lnTo>
                <a:cubicBezTo>
                  <a:pt x="0" y="729"/>
                  <a:pt x="2" y="736"/>
                  <a:pt x="6" y="743"/>
                </a:cubicBezTo>
                <a:cubicBezTo>
                  <a:pt x="9" y="749"/>
                  <a:pt x="15" y="755"/>
                  <a:pt x="21" y="758"/>
                </a:cubicBezTo>
                <a:cubicBezTo>
                  <a:pt x="28" y="762"/>
                  <a:pt x="35" y="764"/>
                  <a:pt x="43" y="764"/>
                </a:cubicBezTo>
                <a:lnTo>
                  <a:pt x="212" y="764"/>
                </a:lnTo>
                <a:lnTo>
                  <a:pt x="213" y="764"/>
                </a:lnTo>
                <a:cubicBezTo>
                  <a:pt x="220" y="764"/>
                  <a:pt x="227" y="762"/>
                  <a:pt x="234" y="758"/>
                </a:cubicBezTo>
                <a:cubicBezTo>
                  <a:pt x="240" y="755"/>
                  <a:pt x="246" y="749"/>
                  <a:pt x="249" y="743"/>
                </a:cubicBezTo>
                <a:cubicBezTo>
                  <a:pt x="253" y="736"/>
                  <a:pt x="255" y="729"/>
                  <a:pt x="255" y="722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21"/>
          <p:cNvSpPr/>
          <p:nvPr/>
        </p:nvSpPr>
        <p:spPr>
          <a:xfrm>
            <a:off x="4289040" y="3200040"/>
            <a:ext cx="91440" cy="274680"/>
          </a:xfrm>
          <a:custGeom>
            <a:avLst/>
            <a:gdLst/>
            <a:ahLst/>
            <a:cxnLst/>
            <a:rect l="0" t="0" r="r" b="b"/>
            <a:pathLst>
              <a:path w="256" h="765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721"/>
                </a:lnTo>
                <a:lnTo>
                  <a:pt x="0" y="722"/>
                </a:lnTo>
                <a:cubicBezTo>
                  <a:pt x="0" y="729"/>
                  <a:pt x="2" y="736"/>
                  <a:pt x="6" y="743"/>
                </a:cubicBezTo>
                <a:cubicBezTo>
                  <a:pt x="9" y="749"/>
                  <a:pt x="15" y="755"/>
                  <a:pt x="21" y="758"/>
                </a:cubicBezTo>
                <a:cubicBezTo>
                  <a:pt x="28" y="762"/>
                  <a:pt x="35" y="764"/>
                  <a:pt x="43" y="764"/>
                </a:cubicBezTo>
                <a:lnTo>
                  <a:pt x="212" y="764"/>
                </a:lnTo>
                <a:lnTo>
                  <a:pt x="213" y="764"/>
                </a:lnTo>
                <a:cubicBezTo>
                  <a:pt x="220" y="764"/>
                  <a:pt x="227" y="762"/>
                  <a:pt x="234" y="758"/>
                </a:cubicBezTo>
                <a:cubicBezTo>
                  <a:pt x="240" y="755"/>
                  <a:pt x="246" y="749"/>
                  <a:pt x="249" y="743"/>
                </a:cubicBezTo>
                <a:cubicBezTo>
                  <a:pt x="253" y="736"/>
                  <a:pt x="255" y="729"/>
                  <a:pt x="255" y="722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22"/>
          <p:cNvSpPr/>
          <p:nvPr/>
        </p:nvSpPr>
        <p:spPr>
          <a:xfrm>
            <a:off x="3677040" y="3200040"/>
            <a:ext cx="298800" cy="274680"/>
          </a:xfrm>
          <a:custGeom>
            <a:avLst/>
            <a:gdLst/>
            <a:ahLst/>
            <a:cxnLst/>
            <a:rect l="0" t="0" r="r" b="b"/>
            <a:pathLst>
              <a:path w="832" h="765">
                <a:moveTo>
                  <a:pt x="127" y="0"/>
                </a:moveTo>
                <a:lnTo>
                  <a:pt x="127" y="0"/>
                </a:lnTo>
                <a:cubicBezTo>
                  <a:pt x="105" y="0"/>
                  <a:pt x="83" y="6"/>
                  <a:pt x="64" y="17"/>
                </a:cubicBezTo>
                <a:cubicBezTo>
                  <a:pt x="44" y="28"/>
                  <a:pt x="28" y="44"/>
                  <a:pt x="17" y="64"/>
                </a:cubicBezTo>
                <a:cubicBezTo>
                  <a:pt x="6" y="83"/>
                  <a:pt x="0" y="105"/>
                  <a:pt x="0" y="127"/>
                </a:cubicBezTo>
                <a:lnTo>
                  <a:pt x="0" y="636"/>
                </a:lnTo>
                <a:lnTo>
                  <a:pt x="0" y="637"/>
                </a:lnTo>
                <a:cubicBezTo>
                  <a:pt x="0" y="659"/>
                  <a:pt x="6" y="681"/>
                  <a:pt x="17" y="700"/>
                </a:cubicBezTo>
                <a:cubicBezTo>
                  <a:pt x="28" y="720"/>
                  <a:pt x="44" y="736"/>
                  <a:pt x="64" y="747"/>
                </a:cubicBezTo>
                <a:cubicBezTo>
                  <a:pt x="83" y="758"/>
                  <a:pt x="105" y="764"/>
                  <a:pt x="127" y="764"/>
                </a:cubicBezTo>
                <a:lnTo>
                  <a:pt x="703" y="764"/>
                </a:lnTo>
                <a:lnTo>
                  <a:pt x="704" y="764"/>
                </a:lnTo>
                <a:cubicBezTo>
                  <a:pt x="726" y="764"/>
                  <a:pt x="748" y="758"/>
                  <a:pt x="767" y="747"/>
                </a:cubicBezTo>
                <a:cubicBezTo>
                  <a:pt x="787" y="736"/>
                  <a:pt x="803" y="720"/>
                  <a:pt x="814" y="700"/>
                </a:cubicBezTo>
                <a:cubicBezTo>
                  <a:pt x="825" y="681"/>
                  <a:pt x="831" y="659"/>
                  <a:pt x="831" y="637"/>
                </a:cubicBezTo>
                <a:lnTo>
                  <a:pt x="831" y="127"/>
                </a:lnTo>
                <a:lnTo>
                  <a:pt x="831" y="127"/>
                </a:lnTo>
                <a:lnTo>
                  <a:pt x="831" y="127"/>
                </a:lnTo>
                <a:cubicBezTo>
                  <a:pt x="831" y="105"/>
                  <a:pt x="825" y="83"/>
                  <a:pt x="814" y="64"/>
                </a:cubicBezTo>
                <a:cubicBezTo>
                  <a:pt x="803" y="44"/>
                  <a:pt x="787" y="28"/>
                  <a:pt x="767" y="17"/>
                </a:cubicBezTo>
                <a:cubicBezTo>
                  <a:pt x="748" y="6"/>
                  <a:pt x="726" y="0"/>
                  <a:pt x="704" y="0"/>
                </a:cubicBezTo>
                <a:lnTo>
                  <a:pt x="127" y="0"/>
                </a:lnTo>
              </a:path>
            </a:pathLst>
          </a:custGeom>
          <a:noFill/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...</a:t>
            </a:r>
          </a:p>
        </p:txBody>
      </p:sp>
      <p:sp>
        <p:nvSpPr>
          <p:cNvPr id="71" name="CustomShape 23"/>
          <p:cNvSpPr/>
          <p:nvPr/>
        </p:nvSpPr>
        <p:spPr>
          <a:xfrm>
            <a:off x="554040" y="265212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  <p:sp>
        <p:nvSpPr>
          <p:cNvPr id="72" name="CustomShape 24"/>
          <p:cNvSpPr/>
          <p:nvPr/>
        </p:nvSpPr>
        <p:spPr>
          <a:xfrm>
            <a:off x="457200" y="2560320"/>
            <a:ext cx="210312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066400" y="1263240"/>
            <a:ext cx="5943600" cy="3143160"/>
          </a:xfrm>
          <a:prstGeom prst="rect">
            <a:avLst/>
          </a:prstGeom>
          <a:ln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3895920" y="3347280"/>
            <a:ext cx="4114080" cy="27432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440640" y="441360"/>
            <a:ext cx="4023360" cy="83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800" b="1" strike="noStrike" spc="-1" dirty="0" err="1">
                <a:solidFill>
                  <a:schemeClr val="bg1"/>
                </a:solidFill>
                <a:latin typeface="Calibri"/>
                <a:ea typeface="Calibri"/>
              </a:rPr>
              <a:t>單執行緒</a:t>
            </a:r>
            <a:endParaRPr lang="en-US" sz="28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795040" y="2077560"/>
            <a:ext cx="4486320" cy="151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184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78" name="Line 2"/>
          <p:cNvCxnSpPr/>
          <p:nvPr/>
        </p:nvCxnSpPr>
        <p:spPr>
          <a:xfrm>
            <a:off x="4199760" y="2113200"/>
            <a:ext cx="1034280" cy="180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79" name="Line 3"/>
          <p:cNvCxnSpPr/>
          <p:nvPr/>
        </p:nvCxnSpPr>
        <p:spPr>
          <a:xfrm>
            <a:off x="5976720" y="2113200"/>
            <a:ext cx="246600" cy="36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80" name="TextShape 4"/>
          <p:cNvSpPr txBox="1"/>
          <p:nvPr/>
        </p:nvSpPr>
        <p:spPr>
          <a:xfrm>
            <a:off x="1097280" y="156600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TextShape 5"/>
          <p:cNvSpPr txBox="1"/>
          <p:nvPr/>
        </p:nvSpPr>
        <p:spPr>
          <a:xfrm>
            <a:off x="2160" y="1419120"/>
            <a:ext cx="10951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主執行緒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82" name="Line 6"/>
          <p:cNvCxnSpPr/>
          <p:nvPr/>
        </p:nvCxnSpPr>
        <p:spPr>
          <a:xfrm>
            <a:off x="6732720" y="2114640"/>
            <a:ext cx="122292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cxnSp>
        <p:nvCxnSpPr>
          <p:cNvPr id="83" name="Line 7"/>
          <p:cNvCxnSpPr/>
          <p:nvPr/>
        </p:nvCxnSpPr>
        <p:spPr>
          <a:xfrm flipV="1">
            <a:off x="2011680" y="2114640"/>
            <a:ext cx="693000" cy="720"/>
          </a:xfrm>
          <a:prstGeom prst="straightConnector1">
            <a:avLst/>
          </a:prstGeom>
          <a:ln w="29160">
            <a:solidFill>
              <a:srgbClr val="383D3C"/>
            </a:solidFill>
            <a:round/>
            <a:tailEnd type="triangle" w="med" len="med"/>
          </a:ln>
        </p:spPr>
      </p:cxnSp>
      <p:sp>
        <p:nvSpPr>
          <p:cNvPr id="84" name="CustomShape 8"/>
          <p:cNvSpPr/>
          <p:nvPr/>
        </p:nvSpPr>
        <p:spPr>
          <a:xfrm>
            <a:off x="7955280" y="193212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85" name="CustomShape 9"/>
          <p:cNvSpPr/>
          <p:nvPr/>
        </p:nvSpPr>
        <p:spPr>
          <a:xfrm>
            <a:off x="7430085" y="1840320"/>
            <a:ext cx="204336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10800000" scaled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TextShape 10"/>
          <p:cNvSpPr txBox="1"/>
          <p:nvPr/>
        </p:nvSpPr>
        <p:spPr>
          <a:xfrm>
            <a:off x="225000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0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87" name="TextShape 11"/>
          <p:cNvSpPr txBox="1"/>
          <p:nvPr/>
        </p:nvSpPr>
        <p:spPr>
          <a:xfrm>
            <a:off x="7660080" y="1335600"/>
            <a:ext cx="8650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chemeClr val="bg1"/>
                </a:solidFill>
                <a:latin typeface="Arial"/>
              </a:rPr>
              <a:t>Frame 1</a:t>
            </a:r>
            <a:endParaRPr lang="en-US" sz="14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88" name="TextShape 12"/>
          <p:cNvSpPr txBox="1"/>
          <p:nvPr/>
        </p:nvSpPr>
        <p:spPr>
          <a:xfrm>
            <a:off x="440640" y="441360"/>
            <a:ext cx="2759760" cy="83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800" b="1" strike="noStrike" spc="-1">
                <a:solidFill>
                  <a:schemeClr val="bg1"/>
                </a:solidFill>
                <a:latin typeface="Calibri"/>
                <a:ea typeface="Calibri"/>
              </a:rPr>
              <a:t>多執行緒</a:t>
            </a:r>
            <a:endParaRPr lang="en-US" sz="2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89" name="CustomShape 13"/>
          <p:cNvSpPr/>
          <p:nvPr/>
        </p:nvSpPr>
        <p:spPr>
          <a:xfrm>
            <a:off x="0" y="328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TextShape 14"/>
          <p:cNvSpPr txBox="1"/>
          <p:nvPr/>
        </p:nvSpPr>
        <p:spPr>
          <a:xfrm>
            <a:off x="2160" y="285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91" name="CustomShape 15"/>
          <p:cNvSpPr/>
          <p:nvPr/>
        </p:nvSpPr>
        <p:spPr>
          <a:xfrm>
            <a:off x="0" y="4720320"/>
            <a:ext cx="10076760" cy="548640"/>
          </a:xfrm>
          <a:prstGeom prst="rect">
            <a:avLst/>
          </a:prstGeom>
          <a:solidFill>
            <a:srgbClr val="B4C7D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TextShape 16"/>
          <p:cNvSpPr txBox="1"/>
          <p:nvPr/>
        </p:nvSpPr>
        <p:spPr>
          <a:xfrm>
            <a:off x="2160" y="4299120"/>
            <a:ext cx="1323720" cy="39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solidFill>
                  <a:schemeClr val="bg1"/>
                </a:solidFill>
                <a:latin typeface="Arial"/>
              </a:rPr>
              <a:t>工作執行緒</a:t>
            </a:r>
            <a:endParaRPr lang="en-US" sz="1800" b="0" strike="noStrike" spc="-1">
              <a:solidFill>
                <a:schemeClr val="bg1"/>
              </a:solidFill>
              <a:latin typeface="Arial"/>
            </a:endParaRPr>
          </a:p>
        </p:txBody>
      </p:sp>
      <p:sp>
        <p:nvSpPr>
          <p:cNvPr id="93" name="CustomShape 17"/>
          <p:cNvSpPr/>
          <p:nvPr/>
        </p:nvSpPr>
        <p:spPr>
          <a:xfrm>
            <a:off x="3161520" y="3383280"/>
            <a:ext cx="548640" cy="365760"/>
          </a:xfrm>
          <a:custGeom>
            <a:avLst/>
            <a:gdLst/>
            <a:ahLst/>
            <a:cxnLst/>
            <a:rect l="0" t="0" r="r" b="b"/>
            <a:pathLst>
              <a:path w="152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1355" y="1017"/>
                </a:lnTo>
                <a:lnTo>
                  <a:pt x="1356" y="1017"/>
                </a:lnTo>
                <a:cubicBezTo>
                  <a:pt x="1385" y="1017"/>
                  <a:pt x="1414" y="1009"/>
                  <a:pt x="1440" y="994"/>
                </a:cubicBezTo>
                <a:cubicBezTo>
                  <a:pt x="1466" y="979"/>
                  <a:pt x="1487" y="958"/>
                  <a:pt x="1502" y="932"/>
                </a:cubicBezTo>
                <a:cubicBezTo>
                  <a:pt x="1517" y="906"/>
                  <a:pt x="1525" y="877"/>
                  <a:pt x="1525" y="848"/>
                </a:cubicBezTo>
                <a:lnTo>
                  <a:pt x="1525" y="169"/>
                </a:lnTo>
                <a:lnTo>
                  <a:pt x="1525" y="170"/>
                </a:lnTo>
                <a:lnTo>
                  <a:pt x="1525" y="170"/>
                </a:lnTo>
                <a:cubicBezTo>
                  <a:pt x="1525" y="140"/>
                  <a:pt x="1517" y="111"/>
                  <a:pt x="1502" y="85"/>
                </a:cubicBezTo>
                <a:cubicBezTo>
                  <a:pt x="1487" y="59"/>
                  <a:pt x="1466" y="38"/>
                  <a:pt x="1440" y="23"/>
                </a:cubicBezTo>
                <a:cubicBezTo>
                  <a:pt x="1414" y="8"/>
                  <a:pt x="1385" y="0"/>
                  <a:pt x="135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18"/>
          <p:cNvSpPr/>
          <p:nvPr/>
        </p:nvSpPr>
        <p:spPr>
          <a:xfrm>
            <a:off x="3161520" y="4810320"/>
            <a:ext cx="548640" cy="365760"/>
          </a:xfrm>
          <a:custGeom>
            <a:avLst/>
            <a:gdLst/>
            <a:ahLst/>
            <a:cxnLst/>
            <a:rect l="0" t="0" r="r" b="b"/>
            <a:pathLst>
              <a:path w="152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1355" y="1017"/>
                </a:lnTo>
                <a:lnTo>
                  <a:pt x="1356" y="1017"/>
                </a:lnTo>
                <a:cubicBezTo>
                  <a:pt x="1385" y="1017"/>
                  <a:pt x="1414" y="1009"/>
                  <a:pt x="1440" y="994"/>
                </a:cubicBezTo>
                <a:cubicBezTo>
                  <a:pt x="1466" y="979"/>
                  <a:pt x="1487" y="958"/>
                  <a:pt x="1502" y="932"/>
                </a:cubicBezTo>
                <a:cubicBezTo>
                  <a:pt x="1517" y="906"/>
                  <a:pt x="1525" y="877"/>
                  <a:pt x="1525" y="848"/>
                </a:cubicBezTo>
                <a:lnTo>
                  <a:pt x="1525" y="169"/>
                </a:lnTo>
                <a:lnTo>
                  <a:pt x="1525" y="170"/>
                </a:lnTo>
                <a:lnTo>
                  <a:pt x="1525" y="170"/>
                </a:lnTo>
                <a:cubicBezTo>
                  <a:pt x="1525" y="140"/>
                  <a:pt x="1517" y="111"/>
                  <a:pt x="1502" y="85"/>
                </a:cubicBezTo>
                <a:cubicBezTo>
                  <a:pt x="1487" y="59"/>
                  <a:pt x="1466" y="38"/>
                  <a:pt x="1440" y="23"/>
                </a:cubicBezTo>
                <a:cubicBezTo>
                  <a:pt x="1414" y="8"/>
                  <a:pt x="1385" y="0"/>
                  <a:pt x="135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3252960" y="3430440"/>
            <a:ext cx="91440" cy="263160"/>
          </a:xfrm>
          <a:custGeom>
            <a:avLst/>
            <a:gdLst/>
            <a:ahLst/>
            <a:cxnLst/>
            <a:rect l="0" t="0" r="r" b="b"/>
            <a:pathLst>
              <a:path w="256" h="733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9"/>
                </a:lnTo>
                <a:lnTo>
                  <a:pt x="0" y="690"/>
                </a:lnTo>
                <a:cubicBezTo>
                  <a:pt x="0" y="697"/>
                  <a:pt x="2" y="704"/>
                  <a:pt x="6" y="711"/>
                </a:cubicBezTo>
                <a:cubicBezTo>
                  <a:pt x="9" y="717"/>
                  <a:pt x="15" y="723"/>
                  <a:pt x="21" y="726"/>
                </a:cubicBezTo>
                <a:cubicBezTo>
                  <a:pt x="28" y="730"/>
                  <a:pt x="35" y="732"/>
                  <a:pt x="43" y="732"/>
                </a:cubicBezTo>
                <a:lnTo>
                  <a:pt x="212" y="732"/>
                </a:lnTo>
                <a:lnTo>
                  <a:pt x="213" y="732"/>
                </a:lnTo>
                <a:cubicBezTo>
                  <a:pt x="220" y="732"/>
                  <a:pt x="227" y="730"/>
                  <a:pt x="234" y="726"/>
                </a:cubicBezTo>
                <a:cubicBezTo>
                  <a:pt x="240" y="723"/>
                  <a:pt x="246" y="717"/>
                  <a:pt x="249" y="711"/>
                </a:cubicBezTo>
                <a:cubicBezTo>
                  <a:pt x="253" y="704"/>
                  <a:pt x="255" y="697"/>
                  <a:pt x="255" y="690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BBE33D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20"/>
          <p:cNvSpPr/>
          <p:nvPr/>
        </p:nvSpPr>
        <p:spPr>
          <a:xfrm>
            <a:off x="3397320" y="343080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21"/>
          <p:cNvSpPr/>
          <p:nvPr/>
        </p:nvSpPr>
        <p:spPr>
          <a:xfrm>
            <a:off x="3541320" y="343080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2"/>
          <p:cNvSpPr/>
          <p:nvPr/>
        </p:nvSpPr>
        <p:spPr>
          <a:xfrm>
            <a:off x="3253320" y="4870800"/>
            <a:ext cx="91440" cy="263160"/>
          </a:xfrm>
          <a:custGeom>
            <a:avLst/>
            <a:gdLst/>
            <a:ahLst/>
            <a:cxnLst/>
            <a:rect l="0" t="0" r="r" b="b"/>
            <a:pathLst>
              <a:path w="256" h="733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9"/>
                </a:lnTo>
                <a:lnTo>
                  <a:pt x="0" y="690"/>
                </a:lnTo>
                <a:cubicBezTo>
                  <a:pt x="0" y="697"/>
                  <a:pt x="2" y="704"/>
                  <a:pt x="6" y="711"/>
                </a:cubicBezTo>
                <a:cubicBezTo>
                  <a:pt x="9" y="717"/>
                  <a:pt x="15" y="723"/>
                  <a:pt x="21" y="726"/>
                </a:cubicBezTo>
                <a:cubicBezTo>
                  <a:pt x="28" y="730"/>
                  <a:pt x="35" y="732"/>
                  <a:pt x="43" y="732"/>
                </a:cubicBezTo>
                <a:lnTo>
                  <a:pt x="212" y="732"/>
                </a:lnTo>
                <a:lnTo>
                  <a:pt x="213" y="732"/>
                </a:lnTo>
                <a:cubicBezTo>
                  <a:pt x="220" y="732"/>
                  <a:pt x="227" y="730"/>
                  <a:pt x="234" y="726"/>
                </a:cubicBezTo>
                <a:cubicBezTo>
                  <a:pt x="240" y="723"/>
                  <a:pt x="246" y="717"/>
                  <a:pt x="249" y="711"/>
                </a:cubicBezTo>
                <a:cubicBezTo>
                  <a:pt x="253" y="704"/>
                  <a:pt x="255" y="697"/>
                  <a:pt x="255" y="690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BBE33D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3"/>
          <p:cNvSpPr/>
          <p:nvPr/>
        </p:nvSpPr>
        <p:spPr>
          <a:xfrm>
            <a:off x="3397680" y="487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4"/>
          <p:cNvSpPr/>
          <p:nvPr/>
        </p:nvSpPr>
        <p:spPr>
          <a:xfrm>
            <a:off x="3541680" y="4871160"/>
            <a:ext cx="91440" cy="262800"/>
          </a:xfrm>
          <a:custGeom>
            <a:avLst/>
            <a:gdLst/>
            <a:ahLst/>
            <a:cxnLst/>
            <a:rect l="0" t="0" r="r" b="b"/>
            <a:pathLst>
              <a:path w="256" h="732">
                <a:moveTo>
                  <a:pt x="42" y="0"/>
                </a:moveTo>
                <a:lnTo>
                  <a:pt x="43" y="0"/>
                </a:lnTo>
                <a:cubicBezTo>
                  <a:pt x="35" y="0"/>
                  <a:pt x="28" y="2"/>
                  <a:pt x="21" y="6"/>
                </a:cubicBezTo>
                <a:cubicBezTo>
                  <a:pt x="15" y="9"/>
                  <a:pt x="9" y="15"/>
                  <a:pt x="6" y="21"/>
                </a:cubicBezTo>
                <a:cubicBezTo>
                  <a:pt x="2" y="28"/>
                  <a:pt x="0" y="35"/>
                  <a:pt x="0" y="43"/>
                </a:cubicBezTo>
                <a:lnTo>
                  <a:pt x="0" y="688"/>
                </a:lnTo>
                <a:lnTo>
                  <a:pt x="0" y="689"/>
                </a:lnTo>
                <a:cubicBezTo>
                  <a:pt x="0" y="696"/>
                  <a:pt x="2" y="703"/>
                  <a:pt x="6" y="710"/>
                </a:cubicBezTo>
                <a:cubicBezTo>
                  <a:pt x="9" y="716"/>
                  <a:pt x="15" y="722"/>
                  <a:pt x="21" y="725"/>
                </a:cubicBezTo>
                <a:cubicBezTo>
                  <a:pt x="28" y="729"/>
                  <a:pt x="35" y="731"/>
                  <a:pt x="43" y="731"/>
                </a:cubicBezTo>
                <a:lnTo>
                  <a:pt x="212" y="731"/>
                </a:lnTo>
                <a:lnTo>
                  <a:pt x="213" y="731"/>
                </a:lnTo>
                <a:cubicBezTo>
                  <a:pt x="220" y="731"/>
                  <a:pt x="227" y="729"/>
                  <a:pt x="234" y="725"/>
                </a:cubicBezTo>
                <a:cubicBezTo>
                  <a:pt x="240" y="722"/>
                  <a:pt x="246" y="716"/>
                  <a:pt x="249" y="710"/>
                </a:cubicBezTo>
                <a:cubicBezTo>
                  <a:pt x="253" y="703"/>
                  <a:pt x="255" y="696"/>
                  <a:pt x="255" y="689"/>
                </a:cubicBezTo>
                <a:lnTo>
                  <a:pt x="255" y="42"/>
                </a:lnTo>
                <a:lnTo>
                  <a:pt x="255" y="43"/>
                </a:lnTo>
                <a:lnTo>
                  <a:pt x="255" y="43"/>
                </a:lnTo>
                <a:cubicBezTo>
                  <a:pt x="255" y="35"/>
                  <a:pt x="253" y="28"/>
                  <a:pt x="249" y="21"/>
                </a:cubicBezTo>
                <a:cubicBezTo>
                  <a:pt x="246" y="15"/>
                  <a:pt x="240" y="9"/>
                  <a:pt x="234" y="6"/>
                </a:cubicBezTo>
                <a:cubicBezTo>
                  <a:pt x="227" y="2"/>
                  <a:pt x="220" y="0"/>
                  <a:pt x="213" y="0"/>
                </a:cubicBezTo>
                <a:lnTo>
                  <a:pt x="42" y="0"/>
                </a:lnTo>
              </a:path>
            </a:pathLst>
          </a:custGeom>
          <a:solidFill>
            <a:srgbClr val="FFBF00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Freeform 25"/>
          <p:cNvSpPr/>
          <p:nvPr/>
        </p:nvSpPr>
        <p:spPr>
          <a:xfrm>
            <a:off x="2887200" y="2297520"/>
            <a:ext cx="360" cy="2732040"/>
          </a:xfrm>
          <a:custGeom>
            <a:avLst/>
            <a:gdLst/>
            <a:ahLst/>
            <a:cxnLst/>
            <a:rect l="0" t="0" r="r" b="b"/>
            <a:pathLst>
              <a:path w="1" h="7589">
                <a:moveTo>
                  <a:pt x="0" y="0"/>
                </a:moveTo>
                <a:lnTo>
                  <a:pt x="0" y="7588"/>
                </a:lnTo>
              </a:path>
            </a:pathLst>
          </a:custGeom>
          <a:ln w="29160">
            <a:solidFill>
              <a:srgbClr val="D62E4E"/>
            </a:solidFill>
            <a:round/>
          </a:ln>
        </p:spPr>
      </p:sp>
      <p:sp>
        <p:nvSpPr>
          <p:cNvPr id="102" name="Freeform 26"/>
          <p:cNvSpPr/>
          <p:nvPr/>
        </p:nvSpPr>
        <p:spPr>
          <a:xfrm>
            <a:off x="3984480" y="2297520"/>
            <a:ext cx="360" cy="2732040"/>
          </a:xfrm>
          <a:custGeom>
            <a:avLst/>
            <a:gdLst/>
            <a:ahLst/>
            <a:cxnLst/>
            <a:rect l="0" t="0" r="r" b="b"/>
            <a:pathLst>
              <a:path w="1" h="7589">
                <a:moveTo>
                  <a:pt x="0" y="7588"/>
                </a:moveTo>
                <a:lnTo>
                  <a:pt x="0" y="0"/>
                </a:lnTo>
              </a:path>
            </a:pathLst>
          </a:custGeom>
          <a:ln w="29160">
            <a:solidFill>
              <a:srgbClr val="D62E4E"/>
            </a:solidFill>
            <a:round/>
            <a:tailEnd type="triangle" w="med" len="med"/>
          </a:ln>
        </p:spPr>
      </p:sp>
      <p:sp>
        <p:nvSpPr>
          <p:cNvPr id="103" name="Line 27"/>
          <p:cNvSpPr/>
          <p:nvPr/>
        </p:nvSpPr>
        <p:spPr>
          <a:xfrm>
            <a:off x="2250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Line 28"/>
          <p:cNvSpPr/>
          <p:nvPr/>
        </p:nvSpPr>
        <p:spPr>
          <a:xfrm>
            <a:off x="7650000" y="1363680"/>
            <a:ext cx="0" cy="4305600"/>
          </a:xfrm>
          <a:prstGeom prst="line">
            <a:avLst/>
          </a:prstGeom>
          <a:ln w="29160">
            <a:solidFill>
              <a:srgbClr val="FFFFFF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Freeform 29"/>
          <p:cNvSpPr/>
          <p:nvPr/>
        </p:nvSpPr>
        <p:spPr>
          <a:xfrm>
            <a:off x="2887200" y="3566160"/>
            <a:ext cx="274680" cy="360"/>
          </a:xfrm>
          <a:custGeom>
            <a:avLst/>
            <a:gdLst/>
            <a:ahLst/>
            <a:cxnLst/>
            <a:rect l="0" t="0" r="r" b="b"/>
            <a:pathLst>
              <a:path w="763" h="1">
                <a:moveTo>
                  <a:pt x="0" y="0"/>
                </a:moveTo>
                <a:lnTo>
                  <a:pt x="762" y="0"/>
                </a:lnTo>
              </a:path>
            </a:pathLst>
          </a:custGeom>
          <a:ln w="29160">
            <a:solidFill>
              <a:srgbClr val="D62E4E"/>
            </a:solidFill>
            <a:round/>
            <a:tailEnd type="triangle" w="med" len="med"/>
          </a:ln>
        </p:spPr>
      </p:sp>
      <p:sp>
        <p:nvSpPr>
          <p:cNvPr id="106" name="Freeform 30"/>
          <p:cNvSpPr/>
          <p:nvPr/>
        </p:nvSpPr>
        <p:spPr>
          <a:xfrm>
            <a:off x="3710160" y="3566160"/>
            <a:ext cx="274680" cy="360"/>
          </a:xfrm>
          <a:custGeom>
            <a:avLst/>
            <a:gdLst/>
            <a:ahLst/>
            <a:cxnLst/>
            <a:rect l="0" t="0" r="r" b="b"/>
            <a:pathLst>
              <a:path w="763" h="1">
                <a:moveTo>
                  <a:pt x="0" y="0"/>
                </a:moveTo>
                <a:lnTo>
                  <a:pt x="762" y="0"/>
                </a:lnTo>
              </a:path>
            </a:pathLst>
          </a:custGeom>
          <a:ln w="29160">
            <a:solidFill>
              <a:srgbClr val="D62E4E"/>
            </a:solidFill>
            <a:round/>
          </a:ln>
        </p:spPr>
      </p:sp>
      <p:sp>
        <p:nvSpPr>
          <p:cNvPr id="107" name="Freeform 31"/>
          <p:cNvSpPr/>
          <p:nvPr/>
        </p:nvSpPr>
        <p:spPr>
          <a:xfrm>
            <a:off x="2887200" y="5029200"/>
            <a:ext cx="274680" cy="360"/>
          </a:xfrm>
          <a:custGeom>
            <a:avLst/>
            <a:gdLst/>
            <a:ahLst/>
            <a:cxnLst/>
            <a:rect l="0" t="0" r="r" b="b"/>
            <a:pathLst>
              <a:path w="763" h="1">
                <a:moveTo>
                  <a:pt x="0" y="0"/>
                </a:moveTo>
                <a:lnTo>
                  <a:pt x="762" y="0"/>
                </a:lnTo>
              </a:path>
            </a:pathLst>
          </a:custGeom>
          <a:ln w="29160">
            <a:solidFill>
              <a:srgbClr val="D62E4E"/>
            </a:solidFill>
            <a:round/>
            <a:tailEnd type="triangle" w="med" len="med"/>
          </a:ln>
        </p:spPr>
      </p:sp>
      <p:sp>
        <p:nvSpPr>
          <p:cNvPr id="108" name="Freeform 32"/>
          <p:cNvSpPr/>
          <p:nvPr/>
        </p:nvSpPr>
        <p:spPr>
          <a:xfrm>
            <a:off x="3710160" y="5029200"/>
            <a:ext cx="274680" cy="360"/>
          </a:xfrm>
          <a:custGeom>
            <a:avLst/>
            <a:gdLst/>
            <a:ahLst/>
            <a:cxnLst/>
            <a:rect l="0" t="0" r="r" b="b"/>
            <a:pathLst>
              <a:path w="763" h="1">
                <a:moveTo>
                  <a:pt x="0" y="0"/>
                </a:moveTo>
                <a:lnTo>
                  <a:pt x="762" y="0"/>
                </a:lnTo>
              </a:path>
            </a:pathLst>
          </a:custGeom>
          <a:ln w="29160">
            <a:solidFill>
              <a:srgbClr val="D62E4E"/>
            </a:solidFill>
            <a:round/>
          </a:ln>
        </p:spPr>
      </p:sp>
      <p:sp>
        <p:nvSpPr>
          <p:cNvPr id="109" name="TextShape 33"/>
          <p:cNvSpPr txBox="1"/>
          <p:nvPr/>
        </p:nvSpPr>
        <p:spPr>
          <a:xfrm>
            <a:off x="2878560" y="2468880"/>
            <a:ext cx="55728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開工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Kick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0" name="TextShape 34"/>
          <p:cNvSpPr txBox="1"/>
          <p:nvPr/>
        </p:nvSpPr>
        <p:spPr>
          <a:xfrm>
            <a:off x="3998880" y="2453760"/>
            <a:ext cx="2637360" cy="5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收工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solidFill>
                  <a:srgbClr val="E16173"/>
                </a:solidFill>
                <a:latin typeface="Arial"/>
              </a:rPr>
              <a:t>Gather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35"/>
          <p:cNvSpPr/>
          <p:nvPr/>
        </p:nvSpPr>
        <p:spPr>
          <a:xfrm>
            <a:off x="2704320" y="1931760"/>
            <a:ext cx="1495440" cy="365760"/>
          </a:xfrm>
          <a:custGeom>
            <a:avLst/>
            <a:gdLst/>
            <a:ahLst/>
            <a:cxnLst/>
            <a:rect l="0" t="0" r="r" b="b"/>
            <a:pathLst>
              <a:path w="415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85" y="1017"/>
                </a:lnTo>
                <a:lnTo>
                  <a:pt x="3986" y="1017"/>
                </a:lnTo>
                <a:cubicBezTo>
                  <a:pt x="4015" y="1017"/>
                  <a:pt x="4044" y="1009"/>
                  <a:pt x="4070" y="994"/>
                </a:cubicBezTo>
                <a:cubicBezTo>
                  <a:pt x="4096" y="979"/>
                  <a:pt x="4117" y="958"/>
                  <a:pt x="4132" y="932"/>
                </a:cubicBezTo>
                <a:cubicBezTo>
                  <a:pt x="4147" y="906"/>
                  <a:pt x="4155" y="877"/>
                  <a:pt x="4155" y="848"/>
                </a:cubicBezTo>
                <a:lnTo>
                  <a:pt x="4155" y="169"/>
                </a:lnTo>
                <a:lnTo>
                  <a:pt x="4155" y="170"/>
                </a:lnTo>
                <a:lnTo>
                  <a:pt x="4155" y="170"/>
                </a:lnTo>
                <a:cubicBezTo>
                  <a:pt x="4155" y="140"/>
                  <a:pt x="4147" y="111"/>
                  <a:pt x="4132" y="85"/>
                </a:cubicBezTo>
                <a:cubicBezTo>
                  <a:pt x="4117" y="59"/>
                  <a:pt x="4096" y="38"/>
                  <a:pt x="4070" y="23"/>
                </a:cubicBezTo>
                <a:cubicBezTo>
                  <a:pt x="4044" y="8"/>
                  <a:pt x="4015" y="0"/>
                  <a:pt x="398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更新曝光地圖</a:t>
            </a:r>
          </a:p>
        </p:txBody>
      </p:sp>
      <p:sp>
        <p:nvSpPr>
          <p:cNvPr id="112" name="CustomShape 36"/>
          <p:cNvSpPr/>
          <p:nvPr/>
        </p:nvSpPr>
        <p:spPr>
          <a:xfrm>
            <a:off x="5233680" y="193176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  <p:sp>
        <p:nvSpPr>
          <p:cNvPr id="113" name="CustomShape 37"/>
          <p:cNvSpPr/>
          <p:nvPr/>
        </p:nvSpPr>
        <p:spPr>
          <a:xfrm>
            <a:off x="512640" y="1932120"/>
            <a:ext cx="1499040" cy="365760"/>
          </a:xfrm>
          <a:custGeom>
            <a:avLst/>
            <a:gdLst/>
            <a:ahLst/>
            <a:cxnLst/>
            <a:rect l="0" t="0" r="r" b="b"/>
            <a:pathLst>
              <a:path w="4166" h="1018">
                <a:moveTo>
                  <a:pt x="169" y="0"/>
                </a:moveTo>
                <a:lnTo>
                  <a:pt x="170" y="0"/>
                </a:lnTo>
                <a:cubicBezTo>
                  <a:pt x="140" y="0"/>
                  <a:pt x="111" y="8"/>
                  <a:pt x="85" y="23"/>
                </a:cubicBezTo>
                <a:cubicBezTo>
                  <a:pt x="59" y="38"/>
                  <a:pt x="38" y="59"/>
                  <a:pt x="23" y="85"/>
                </a:cubicBezTo>
                <a:cubicBezTo>
                  <a:pt x="8" y="111"/>
                  <a:pt x="0" y="140"/>
                  <a:pt x="0" y="170"/>
                </a:cubicBezTo>
                <a:lnTo>
                  <a:pt x="0" y="847"/>
                </a:lnTo>
                <a:lnTo>
                  <a:pt x="0" y="848"/>
                </a:lnTo>
                <a:cubicBezTo>
                  <a:pt x="0" y="877"/>
                  <a:pt x="8" y="906"/>
                  <a:pt x="23" y="932"/>
                </a:cubicBezTo>
                <a:cubicBezTo>
                  <a:pt x="38" y="958"/>
                  <a:pt x="59" y="979"/>
                  <a:pt x="85" y="994"/>
                </a:cubicBezTo>
                <a:cubicBezTo>
                  <a:pt x="111" y="1009"/>
                  <a:pt x="140" y="1017"/>
                  <a:pt x="170" y="1017"/>
                </a:cubicBezTo>
                <a:lnTo>
                  <a:pt x="3995" y="1017"/>
                </a:lnTo>
                <a:lnTo>
                  <a:pt x="3996" y="1017"/>
                </a:lnTo>
                <a:cubicBezTo>
                  <a:pt x="4025" y="1017"/>
                  <a:pt x="4054" y="1009"/>
                  <a:pt x="4080" y="994"/>
                </a:cubicBezTo>
                <a:cubicBezTo>
                  <a:pt x="4106" y="979"/>
                  <a:pt x="4127" y="958"/>
                  <a:pt x="4142" y="932"/>
                </a:cubicBezTo>
                <a:cubicBezTo>
                  <a:pt x="4157" y="906"/>
                  <a:pt x="4165" y="877"/>
                  <a:pt x="4165" y="848"/>
                </a:cubicBezTo>
                <a:lnTo>
                  <a:pt x="4165" y="169"/>
                </a:lnTo>
                <a:lnTo>
                  <a:pt x="4165" y="170"/>
                </a:lnTo>
                <a:lnTo>
                  <a:pt x="4165" y="170"/>
                </a:lnTo>
                <a:cubicBezTo>
                  <a:pt x="4165" y="140"/>
                  <a:pt x="4157" y="111"/>
                  <a:pt x="4142" y="85"/>
                </a:cubicBezTo>
                <a:cubicBezTo>
                  <a:pt x="4127" y="59"/>
                  <a:pt x="4106" y="38"/>
                  <a:pt x="4080" y="23"/>
                </a:cubicBezTo>
                <a:cubicBezTo>
                  <a:pt x="4054" y="8"/>
                  <a:pt x="4025" y="0"/>
                  <a:pt x="3996" y="0"/>
                </a:cubicBezTo>
                <a:lnTo>
                  <a:pt x="169" y="0"/>
                </a:lnTo>
              </a:path>
            </a:pathLst>
          </a:custGeom>
          <a:solidFill>
            <a:srgbClr val="383D3C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1" strike="noStrike" spc="-1">
                <a:solidFill>
                  <a:schemeClr val="bg1"/>
                </a:solidFill>
                <a:latin typeface="Calibri"/>
              </a:rPr>
              <a:t>執行曝光迴避</a:t>
            </a:r>
          </a:p>
        </p:txBody>
      </p:sp>
      <p:sp>
        <p:nvSpPr>
          <p:cNvPr id="114" name="CustomShape 38"/>
          <p:cNvSpPr/>
          <p:nvPr/>
        </p:nvSpPr>
        <p:spPr>
          <a:xfrm>
            <a:off x="457200" y="1840320"/>
            <a:ext cx="2011680" cy="54864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B4C7DC">
                  <a:alpha val="0"/>
                </a:srgbClr>
              </a:gs>
            </a:gsLst>
            <a:lin ang="0"/>
          </a:gra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422640" y="1174680"/>
            <a:ext cx="5032080" cy="332532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tretch/>
        </p:blipFill>
        <p:spPr>
          <a:xfrm>
            <a:off x="5569920" y="1217160"/>
            <a:ext cx="4167360" cy="254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4817</TotalTime>
  <Words>345</Words>
  <Application>Microsoft Office PowerPoint</Application>
  <PresentationFormat>Custom</PresentationFormat>
  <Paragraphs>168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Allen Chou</cp:lastModifiedBy>
  <cp:revision>237</cp:revision>
  <dcterms:created xsi:type="dcterms:W3CDTF">2020-01-19T02:36:28Z</dcterms:created>
  <dcterms:modified xsi:type="dcterms:W3CDTF">2021-06-09T19:50:49Z</dcterms:modified>
  <dc:language>en-US</dc:language>
</cp:coreProperties>
</file>